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Cabin" panose="020B0604020202020204" charset="0"/>
      <p:regular r:id="rId37"/>
    </p:embeddedFont>
    <p:embeddedFont>
      <p:font typeface="Cabin Bold" panose="020B0604020202020204" charset="0"/>
      <p:regular r:id="rId38"/>
    </p:embeddedFont>
    <p:embeddedFont>
      <p:font typeface="Cabin Bold Italics" panose="020B0604020202020204" charset="0"/>
      <p:regular r:id="rId39"/>
    </p:embeddedFont>
    <p:embeddedFont>
      <p:font typeface="DejaVu Serif Bold" panose="020B0604020202020204" charset="0"/>
      <p:regular r:id="rId40"/>
    </p:embeddedFont>
    <p:embeddedFont>
      <p:font typeface="Muli" panose="020B0604020202020204" charset="0"/>
      <p:regular r:id="rId41"/>
    </p:embeddedFont>
    <p:embeddedFont>
      <p:font typeface="Muli Bold" panose="020B0604020202020204" charset="0"/>
      <p:regular r:id="rId42"/>
    </p:embeddedFont>
    <p:embeddedFont>
      <p:font typeface="Muli Ultra-Bold" panose="020B0604020202020204" charset="0"/>
      <p:regular r:id="rId43"/>
    </p:embeddedFont>
    <p:embeddedFont>
      <p:font typeface="Noto Serif Display" panose="020B0604020202020204"/>
      <p:regular r:id="rId44"/>
    </p:embeddedFont>
    <p:embeddedFont>
      <p:font typeface="Times New Roman MT" panose="020B0604020202020204" charset="0"/>
      <p:regular r:id="rId45"/>
    </p:embeddedFont>
    <p:embeddedFont>
      <p:font typeface="Times New Roman MT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78"/>
      </p:cViewPr>
      <p:guideLst>
        <p:guide orient="horz" pos="2160"/>
        <p:guide pos="2880"/>
      </p:guideLst>
    </p:cSldViewPr>
  </p:slideViewPr>
  <p:outlineViewPr>
    <p:cViewPr>
      <p:scale>
        <a:sx n="33" d="100"/>
        <a:sy n="33" d="100"/>
      </p:scale>
      <p:origin x="0" y="0"/>
    </p:cViewPr>
  </p:outlineViewPr>
  <p:notesTextViewPr>
    <p:cViewPr>
      <p:scale>
        <a:sx n="3" d="2"/>
        <a:sy n="3" d="2"/>
      </p:scale>
      <p:origin x="0" y="-5"/>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CBB1B-94F4-4D2F-AC25-418063C91491}" type="datetimeFigureOut">
              <a:rPr lang="en-US" smtClean="0"/>
              <a:t>10/7/2025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62CE8-D7F2-4E6F-9F83-E639BE4779A8}" type="slidenum">
              <a:rPr lang="en-US" smtClean="0"/>
              <a:t>‹#›</a:t>
            </a:fld>
            <a:endParaRPr lang="en-US"/>
          </a:p>
        </p:txBody>
      </p:sp>
    </p:spTree>
    <p:extLst>
      <p:ext uri="{BB962C8B-B14F-4D97-AF65-F5344CB8AC3E}">
        <p14:creationId xmlns:p14="http://schemas.microsoft.com/office/powerpoint/2010/main" val="3734599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62CE8-D7F2-4E6F-9F83-E639BE4779A8}" type="slidenum">
              <a:rPr lang="en-US" smtClean="0"/>
              <a:t>34</a:t>
            </a:fld>
            <a:endParaRPr lang="en-US"/>
          </a:p>
        </p:txBody>
      </p:sp>
    </p:spTree>
    <p:extLst>
      <p:ext uri="{BB962C8B-B14F-4D97-AF65-F5344CB8AC3E}">
        <p14:creationId xmlns:p14="http://schemas.microsoft.com/office/powerpoint/2010/main" val="347567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kaggle.com/code/eisgandar/red-wine-quality-eda-classification" TargetMode="Externa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kaggle.com/code/vincentlugat/pima-indians-diabetes-eda-prediction-0-906" TargetMode="External"/><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localhost:8888/notebooks/Desktop/BTL01/1.2.3%20B%C3%A0i%20t%E1%BA%ADp%20th%E1%BB%B1c%20h%C3%A0nh%202/code/code-1.2.3-EDA-OnlineRetail.ipynb#B%C6%B0%E1%BB%9Bc-1:-T%E1%BA%A3i-v%C3%A0-Kh%C3%A1m-ph%C3%A1-d%E1%BB%AF-li%E1%BB%87u-ban-%C4%91%E1%BA%A7u" TargetMode="External"/><Relationship Id="rId5" Type="http://schemas.openxmlformats.org/officeDocument/2006/relationships/image" Target="../media/image47.png"/><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sv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5.sv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9.sv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1.png"/><Relationship Id="rId5" Type="http://schemas.openxmlformats.org/officeDocument/2006/relationships/image" Target="../media/image2.png"/><Relationship Id="rId10" Type="http://schemas.openxmlformats.org/officeDocument/2006/relationships/image" Target="../media/image20.png"/><Relationship Id="rId4" Type="http://schemas.openxmlformats.org/officeDocument/2006/relationships/image" Target="../media/image9.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9.svg"/><Relationship Id="rId2" Type="http://schemas.openxmlformats.org/officeDocument/2006/relationships/image" Target="../media/image1.png"/><Relationship Id="rId16"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8.png"/><Relationship Id="rId5" Type="http://schemas.openxmlformats.org/officeDocument/2006/relationships/image" Target="../media/image27.png"/><Relationship Id="rId15" Type="http://schemas.openxmlformats.org/officeDocument/2006/relationships/image" Target="../media/image33.png"/><Relationship Id="rId10" Type="http://schemas.openxmlformats.org/officeDocument/2006/relationships/image" Target="../media/image15.svg"/><Relationship Id="rId4" Type="http://schemas.openxmlformats.org/officeDocument/2006/relationships/image" Target="../media/image26.svg"/><Relationship Id="rId9" Type="http://schemas.openxmlformats.org/officeDocument/2006/relationships/image" Target="../media/image14.png"/><Relationship Id="rId1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1315441"/>
            <a:ext cx="9009410" cy="6082798"/>
            <a:chOff x="0" y="0"/>
            <a:chExt cx="3286657" cy="2219021"/>
          </a:xfrm>
        </p:grpSpPr>
        <p:sp>
          <p:nvSpPr>
            <p:cNvPr id="4" name="Freeform 4"/>
            <p:cNvSpPr/>
            <p:nvPr/>
          </p:nvSpPr>
          <p:spPr>
            <a:xfrm>
              <a:off x="0" y="0"/>
              <a:ext cx="3286657" cy="2219021"/>
            </a:xfrm>
            <a:custGeom>
              <a:avLst/>
              <a:gdLst/>
              <a:ahLst/>
              <a:cxnLst/>
              <a:rect l="l" t="t" r="r" b="b"/>
              <a:pathLst>
                <a:path w="3286657" h="2219021">
                  <a:moveTo>
                    <a:pt x="0" y="0"/>
                  </a:moveTo>
                  <a:lnTo>
                    <a:pt x="3286657" y="0"/>
                  </a:lnTo>
                  <a:lnTo>
                    <a:pt x="3286657" y="2219021"/>
                  </a:lnTo>
                  <a:lnTo>
                    <a:pt x="0" y="2219021"/>
                  </a:lnTo>
                  <a:close/>
                </a:path>
              </a:pathLst>
            </a:custGeom>
            <a:solidFill>
              <a:srgbClr val="FFFFFF"/>
            </a:solidFill>
          </p:spPr>
          <p:txBody>
            <a:bodyPr/>
            <a:lstStyle/>
            <a:p>
              <a:endParaRPr lang="en-US"/>
            </a:p>
          </p:txBody>
        </p:sp>
      </p:grpSp>
      <p:sp>
        <p:nvSpPr>
          <p:cNvPr id="5" name="Freeform 5"/>
          <p:cNvSpPr/>
          <p:nvPr/>
        </p:nvSpPr>
        <p:spPr>
          <a:xfrm flipH="1">
            <a:off x="-2156129" y="8872350"/>
            <a:ext cx="6662470" cy="1611106"/>
          </a:xfrm>
          <a:custGeom>
            <a:avLst/>
            <a:gdLst/>
            <a:ahLst/>
            <a:cxnLst/>
            <a:rect l="l" t="t" r="r" b="b"/>
            <a:pathLst>
              <a:path w="6662470" h="1611106">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4791434" y="-196457"/>
            <a:ext cx="5652695" cy="1366924"/>
          </a:xfrm>
          <a:custGeom>
            <a:avLst/>
            <a:gdLst/>
            <a:ahLst/>
            <a:cxnLst/>
            <a:rect l="l" t="t" r="r" b="b"/>
            <a:pathLst>
              <a:path w="5652695" h="1366924">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10261150" y="1315441"/>
            <a:ext cx="7087021" cy="7701883"/>
            <a:chOff x="0" y="0"/>
            <a:chExt cx="2585364" cy="2809668"/>
          </a:xfrm>
        </p:grpSpPr>
        <p:sp>
          <p:nvSpPr>
            <p:cNvPr id="8" name="Freeform 8"/>
            <p:cNvSpPr/>
            <p:nvPr/>
          </p:nvSpPr>
          <p:spPr>
            <a:xfrm>
              <a:off x="0" y="0"/>
              <a:ext cx="2585364" cy="2809668"/>
            </a:xfrm>
            <a:custGeom>
              <a:avLst/>
              <a:gdLst/>
              <a:ahLst/>
              <a:cxnLst/>
              <a:rect l="l" t="t" r="r" b="b"/>
              <a:pathLst>
                <a:path w="2585364" h="2809668">
                  <a:moveTo>
                    <a:pt x="0" y="0"/>
                  </a:moveTo>
                  <a:lnTo>
                    <a:pt x="2585364" y="0"/>
                  </a:lnTo>
                  <a:lnTo>
                    <a:pt x="2585364" y="2809668"/>
                  </a:lnTo>
                  <a:lnTo>
                    <a:pt x="0" y="2809668"/>
                  </a:lnTo>
                  <a:close/>
                </a:path>
              </a:pathLst>
            </a:custGeom>
            <a:solidFill>
              <a:srgbClr val="FFFFFF"/>
            </a:solidFill>
          </p:spPr>
          <p:txBody>
            <a:bodyPr/>
            <a:lstStyle/>
            <a:p>
              <a:endParaRPr lang="en-US"/>
            </a:p>
          </p:txBody>
        </p:sp>
      </p:grpSp>
      <p:grpSp>
        <p:nvGrpSpPr>
          <p:cNvPr id="9" name="Group 9"/>
          <p:cNvGrpSpPr/>
          <p:nvPr/>
        </p:nvGrpSpPr>
        <p:grpSpPr>
          <a:xfrm>
            <a:off x="4765643" y="8090431"/>
            <a:ext cx="5149262" cy="926893"/>
            <a:chOff x="0" y="0"/>
            <a:chExt cx="6865682" cy="1235858"/>
          </a:xfrm>
        </p:grpSpPr>
        <p:grpSp>
          <p:nvGrpSpPr>
            <p:cNvPr id="10" name="Group 10"/>
            <p:cNvGrpSpPr/>
            <p:nvPr/>
          </p:nvGrpSpPr>
          <p:grpSpPr>
            <a:xfrm>
              <a:off x="0" y="0"/>
              <a:ext cx="6865682" cy="1235858"/>
              <a:chOff x="0" y="0"/>
              <a:chExt cx="1878465" cy="338133"/>
            </a:xfrm>
          </p:grpSpPr>
          <p:sp>
            <p:nvSpPr>
              <p:cNvPr id="11" name="Freeform 11"/>
              <p:cNvSpPr/>
              <p:nvPr/>
            </p:nvSpPr>
            <p:spPr>
              <a:xfrm>
                <a:off x="0" y="0"/>
                <a:ext cx="1878465" cy="338133"/>
              </a:xfrm>
              <a:custGeom>
                <a:avLst/>
                <a:gdLst/>
                <a:ahLst/>
                <a:cxnLst/>
                <a:rect l="l" t="t" r="r" b="b"/>
                <a:pathLst>
                  <a:path w="1878465" h="338133">
                    <a:moveTo>
                      <a:pt x="0" y="0"/>
                    </a:moveTo>
                    <a:lnTo>
                      <a:pt x="1878465" y="0"/>
                    </a:lnTo>
                    <a:lnTo>
                      <a:pt x="1878465" y="338133"/>
                    </a:lnTo>
                    <a:lnTo>
                      <a:pt x="0" y="338133"/>
                    </a:lnTo>
                    <a:close/>
                  </a:path>
                </a:pathLst>
              </a:custGeom>
              <a:solidFill>
                <a:srgbClr val="FFFFFF"/>
              </a:solidFill>
            </p:spPr>
            <p:txBody>
              <a:bodyPr/>
              <a:lstStyle/>
              <a:p>
                <a:endParaRPr lang="en-US"/>
              </a:p>
            </p:txBody>
          </p:sp>
        </p:grpSp>
        <p:sp>
          <p:nvSpPr>
            <p:cNvPr id="12" name="Freeform 12"/>
            <p:cNvSpPr/>
            <p:nvPr/>
          </p:nvSpPr>
          <p:spPr>
            <a:xfrm>
              <a:off x="408587" y="418989"/>
              <a:ext cx="450823" cy="450823"/>
            </a:xfrm>
            <a:custGeom>
              <a:avLst/>
              <a:gdLst/>
              <a:ahLst/>
              <a:cxnLst/>
              <a:rect l="l" t="t" r="r" b="b"/>
              <a:pathLst>
                <a:path w="450823" h="450823">
                  <a:moveTo>
                    <a:pt x="0" y="0"/>
                  </a:moveTo>
                  <a:lnTo>
                    <a:pt x="450822" y="0"/>
                  </a:lnTo>
                  <a:lnTo>
                    <a:pt x="450822" y="450823"/>
                  </a:lnTo>
                  <a:lnTo>
                    <a:pt x="0" y="4508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13" name="Freeform 13"/>
          <p:cNvSpPr/>
          <p:nvPr/>
        </p:nvSpPr>
        <p:spPr>
          <a:xfrm>
            <a:off x="10692016" y="4401714"/>
            <a:ext cx="6225288" cy="3893634"/>
          </a:xfrm>
          <a:custGeom>
            <a:avLst/>
            <a:gdLst/>
            <a:ahLst/>
            <a:cxnLst/>
            <a:rect l="l" t="t" r="r" b="b"/>
            <a:pathLst>
              <a:path w="6225288" h="3893634">
                <a:moveTo>
                  <a:pt x="0" y="0"/>
                </a:moveTo>
                <a:lnTo>
                  <a:pt x="6225288" y="0"/>
                </a:lnTo>
                <a:lnTo>
                  <a:pt x="6225288" y="3893634"/>
                </a:lnTo>
                <a:lnTo>
                  <a:pt x="0" y="38936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6100246" y="300172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Freeform 15"/>
          <p:cNvSpPr/>
          <p:nvPr/>
        </p:nvSpPr>
        <p:spPr>
          <a:xfrm rot="-203414">
            <a:off x="11173930" y="3499519"/>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6" name="Group 16"/>
          <p:cNvGrpSpPr/>
          <p:nvPr/>
        </p:nvGrpSpPr>
        <p:grpSpPr>
          <a:xfrm>
            <a:off x="887383" y="8090431"/>
            <a:ext cx="3544008" cy="926893"/>
            <a:chOff x="0" y="0"/>
            <a:chExt cx="4725344" cy="1235858"/>
          </a:xfrm>
        </p:grpSpPr>
        <p:grpSp>
          <p:nvGrpSpPr>
            <p:cNvPr id="17" name="Group 17"/>
            <p:cNvGrpSpPr/>
            <p:nvPr/>
          </p:nvGrpSpPr>
          <p:grpSpPr>
            <a:xfrm>
              <a:off x="0" y="0"/>
              <a:ext cx="4725344" cy="1235858"/>
              <a:chOff x="0" y="0"/>
              <a:chExt cx="1292864" cy="338133"/>
            </a:xfrm>
          </p:grpSpPr>
          <p:sp>
            <p:nvSpPr>
              <p:cNvPr id="18" name="Freeform 18"/>
              <p:cNvSpPr/>
              <p:nvPr/>
            </p:nvSpPr>
            <p:spPr>
              <a:xfrm>
                <a:off x="0" y="0"/>
                <a:ext cx="1292864" cy="338133"/>
              </a:xfrm>
              <a:custGeom>
                <a:avLst/>
                <a:gdLst/>
                <a:ahLst/>
                <a:cxnLst/>
                <a:rect l="l" t="t" r="r" b="b"/>
                <a:pathLst>
                  <a:path w="1292864" h="338133">
                    <a:moveTo>
                      <a:pt x="0" y="0"/>
                    </a:moveTo>
                    <a:lnTo>
                      <a:pt x="1292864" y="0"/>
                    </a:lnTo>
                    <a:lnTo>
                      <a:pt x="1292864" y="338133"/>
                    </a:lnTo>
                    <a:lnTo>
                      <a:pt x="0" y="338133"/>
                    </a:lnTo>
                    <a:close/>
                  </a:path>
                </a:pathLst>
              </a:custGeom>
              <a:solidFill>
                <a:srgbClr val="FFFFFF"/>
              </a:solidFill>
            </p:spPr>
            <p:txBody>
              <a:bodyPr/>
              <a:lstStyle/>
              <a:p>
                <a:endParaRPr lang="en-US"/>
              </a:p>
            </p:txBody>
          </p:sp>
        </p:grpSp>
        <p:sp>
          <p:nvSpPr>
            <p:cNvPr id="19" name="Freeform 19"/>
            <p:cNvSpPr/>
            <p:nvPr/>
          </p:nvSpPr>
          <p:spPr>
            <a:xfrm>
              <a:off x="289760" y="288340"/>
              <a:ext cx="974589" cy="659177"/>
            </a:xfrm>
            <a:custGeom>
              <a:avLst/>
              <a:gdLst/>
              <a:ahLst/>
              <a:cxnLst/>
              <a:rect l="l" t="t" r="r" b="b"/>
              <a:pathLst>
                <a:path w="974589" h="659177">
                  <a:moveTo>
                    <a:pt x="0" y="0"/>
                  </a:moveTo>
                  <a:lnTo>
                    <a:pt x="974589" y="0"/>
                  </a:lnTo>
                  <a:lnTo>
                    <a:pt x="974589" y="659177"/>
                  </a:lnTo>
                  <a:lnTo>
                    <a:pt x="0" y="6591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20" name="Freeform 20"/>
          <p:cNvSpPr/>
          <p:nvPr/>
        </p:nvSpPr>
        <p:spPr>
          <a:xfrm>
            <a:off x="12690344" y="1991652"/>
            <a:ext cx="2228632" cy="1815322"/>
          </a:xfrm>
          <a:custGeom>
            <a:avLst/>
            <a:gdLst/>
            <a:ahLst/>
            <a:cxnLst/>
            <a:rect l="l" t="t" r="r" b="b"/>
            <a:pathLst>
              <a:path w="2228632" h="1815322">
                <a:moveTo>
                  <a:pt x="0" y="0"/>
                </a:moveTo>
                <a:lnTo>
                  <a:pt x="2228632" y="0"/>
                </a:lnTo>
                <a:lnTo>
                  <a:pt x="2228632" y="1815322"/>
                </a:lnTo>
                <a:lnTo>
                  <a:pt x="0" y="18153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TextBox 21"/>
          <p:cNvSpPr txBox="1"/>
          <p:nvPr/>
        </p:nvSpPr>
        <p:spPr>
          <a:xfrm>
            <a:off x="1437079" y="610567"/>
            <a:ext cx="8739697" cy="6896365"/>
          </a:xfrm>
          <a:prstGeom prst="rect">
            <a:avLst/>
          </a:prstGeom>
        </p:spPr>
        <p:txBody>
          <a:bodyPr lIns="0" tIns="0" rIns="0" bIns="0" rtlCol="0" anchor="t">
            <a:spAutoFit/>
          </a:bodyPr>
          <a:lstStyle/>
          <a:p>
            <a:pPr algn="l">
              <a:lnSpc>
                <a:spcPts val="13589"/>
              </a:lnSpc>
            </a:pPr>
            <a:r>
              <a:rPr lang="en-US" sz="11324" b="1" spc="-169">
                <a:solidFill>
                  <a:srgbClr val="003EA8"/>
                </a:solidFill>
                <a:latin typeface="Muli Bold"/>
                <a:ea typeface="Muli Bold"/>
                <a:cs typeface="Muli Bold"/>
                <a:sym typeface="Muli Bold"/>
              </a:rPr>
              <a:t>1.2. XỬ LÝ VÀ TRỰC QUAN HÓA DỮ LIỆU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684687" y="262532"/>
            <a:ext cx="16445245" cy="964141"/>
            <a:chOff x="0" y="0"/>
            <a:chExt cx="5999270" cy="351721"/>
          </a:xfrm>
        </p:grpSpPr>
        <p:sp>
          <p:nvSpPr>
            <p:cNvPr id="4" name="Freeform 4"/>
            <p:cNvSpPr/>
            <p:nvPr/>
          </p:nvSpPr>
          <p:spPr>
            <a:xfrm>
              <a:off x="0" y="0"/>
              <a:ext cx="5999270" cy="351721"/>
            </a:xfrm>
            <a:custGeom>
              <a:avLst/>
              <a:gdLst/>
              <a:ahLst/>
              <a:cxnLst/>
              <a:rect l="l" t="t" r="r" b="b"/>
              <a:pathLst>
                <a:path w="5999270" h="351721">
                  <a:moveTo>
                    <a:pt x="0" y="0"/>
                  </a:moveTo>
                  <a:lnTo>
                    <a:pt x="5999270" y="0"/>
                  </a:lnTo>
                  <a:lnTo>
                    <a:pt x="5999270" y="351721"/>
                  </a:lnTo>
                  <a:lnTo>
                    <a:pt x="0" y="351721"/>
                  </a:lnTo>
                  <a:close/>
                </a:path>
              </a:pathLst>
            </a:custGeom>
            <a:solidFill>
              <a:srgbClr val="FFFFFF"/>
            </a:solidFill>
          </p:spPr>
          <p:txBody>
            <a:bodyPr/>
            <a:lstStyle/>
            <a:p>
              <a:endParaRPr lang="en-US"/>
            </a:p>
          </p:txBody>
        </p:sp>
      </p:grpSp>
      <p:grpSp>
        <p:nvGrpSpPr>
          <p:cNvPr id="5" name="Group 5"/>
          <p:cNvGrpSpPr/>
          <p:nvPr/>
        </p:nvGrpSpPr>
        <p:grpSpPr>
          <a:xfrm>
            <a:off x="369163" y="1471184"/>
            <a:ext cx="17918837" cy="8497862"/>
            <a:chOff x="0" y="0"/>
            <a:chExt cx="5058874" cy="2399130"/>
          </a:xfrm>
        </p:grpSpPr>
        <p:sp>
          <p:nvSpPr>
            <p:cNvPr id="6" name="Freeform 6"/>
            <p:cNvSpPr/>
            <p:nvPr/>
          </p:nvSpPr>
          <p:spPr>
            <a:xfrm>
              <a:off x="0" y="0"/>
              <a:ext cx="5058875" cy="2399130"/>
            </a:xfrm>
            <a:custGeom>
              <a:avLst/>
              <a:gdLst/>
              <a:ahLst/>
              <a:cxnLst/>
              <a:rect l="l" t="t" r="r" b="b"/>
              <a:pathLst>
                <a:path w="5058875" h="2399130">
                  <a:moveTo>
                    <a:pt x="0" y="0"/>
                  </a:moveTo>
                  <a:lnTo>
                    <a:pt x="5058875" y="0"/>
                  </a:lnTo>
                  <a:lnTo>
                    <a:pt x="5058875" y="2399130"/>
                  </a:lnTo>
                  <a:lnTo>
                    <a:pt x="0" y="2399130"/>
                  </a:lnTo>
                  <a:close/>
                </a:path>
              </a:pathLst>
            </a:custGeom>
            <a:solidFill>
              <a:srgbClr val="FFFFFF"/>
            </a:solidFill>
          </p:spPr>
          <p:txBody>
            <a:bodyPr/>
            <a:lstStyle/>
            <a:p>
              <a:endParaRPr lang="en-US"/>
            </a:p>
          </p:txBody>
        </p:sp>
      </p:grpSp>
      <p:sp>
        <p:nvSpPr>
          <p:cNvPr id="7" name="TextBox 7"/>
          <p:cNvSpPr txBox="1"/>
          <p:nvPr/>
        </p:nvSpPr>
        <p:spPr>
          <a:xfrm>
            <a:off x="684687" y="253007"/>
            <a:ext cx="17102479" cy="1228593"/>
          </a:xfrm>
          <a:prstGeom prst="rect">
            <a:avLst/>
          </a:prstGeom>
        </p:spPr>
        <p:txBody>
          <a:bodyPr lIns="0" tIns="0" rIns="0" bIns="0" rtlCol="0" anchor="t">
            <a:spAutoFit/>
          </a:bodyPr>
          <a:lstStyle/>
          <a:p>
            <a:pPr algn="ctr">
              <a:lnSpc>
                <a:spcPts val="4800"/>
              </a:lnSpc>
            </a:pPr>
            <a:r>
              <a:rPr lang="en-US" sz="4000" b="1">
                <a:solidFill>
                  <a:srgbClr val="003EA8"/>
                </a:solidFill>
                <a:latin typeface="Muli Bold"/>
                <a:ea typeface="Muli Bold"/>
                <a:cs typeface="Muli Bold"/>
                <a:sym typeface="Muli Bold"/>
              </a:rPr>
              <a:t>6. Code mẫu tạo biểu đồ đơn giản bằng Matplotlib</a:t>
            </a:r>
          </a:p>
          <a:p>
            <a:pPr algn="ctr">
              <a:lnSpc>
                <a:spcPts val="4800"/>
              </a:lnSpc>
            </a:pPr>
            <a:endParaRPr lang="en-US" sz="4000" b="1">
              <a:solidFill>
                <a:srgbClr val="003EA8"/>
              </a:solidFill>
              <a:latin typeface="Muli Bold"/>
              <a:ea typeface="Muli Bold"/>
              <a:cs typeface="Muli Bold"/>
              <a:sym typeface="Muli Bold"/>
            </a:endParaRPr>
          </a:p>
        </p:txBody>
      </p:sp>
      <p:grpSp>
        <p:nvGrpSpPr>
          <p:cNvPr id="8" name="Group 8"/>
          <p:cNvGrpSpPr/>
          <p:nvPr/>
        </p:nvGrpSpPr>
        <p:grpSpPr>
          <a:xfrm>
            <a:off x="1089223" y="1923274"/>
            <a:ext cx="15636173" cy="7601190"/>
            <a:chOff x="0" y="0"/>
            <a:chExt cx="20848230" cy="10134920"/>
          </a:xfrm>
        </p:grpSpPr>
        <p:sp>
          <p:nvSpPr>
            <p:cNvPr id="9" name="TextBox 9"/>
            <p:cNvSpPr txBox="1"/>
            <p:nvPr/>
          </p:nvSpPr>
          <p:spPr>
            <a:xfrm>
              <a:off x="0" y="-47625"/>
              <a:ext cx="20848230" cy="1129925"/>
            </a:xfrm>
            <a:prstGeom prst="rect">
              <a:avLst/>
            </a:prstGeom>
          </p:spPr>
          <p:txBody>
            <a:bodyPr lIns="0" tIns="0" rIns="0" bIns="0" rtlCol="0" anchor="t">
              <a:spAutoFit/>
            </a:bodyPr>
            <a:lstStyle/>
            <a:p>
              <a:pPr algn="l">
                <a:lnSpc>
                  <a:spcPts val="7007"/>
                </a:lnSpc>
              </a:pPr>
              <a:r>
                <a:rPr lang="en-US" sz="5390" b="1">
                  <a:solidFill>
                    <a:srgbClr val="003EA8"/>
                  </a:solidFill>
                  <a:latin typeface="Muli Ultra-Bold"/>
                  <a:ea typeface="Muli Ultra-Bold"/>
                  <a:cs typeface="Muli Ultra-Bold"/>
                  <a:sym typeface="Muli Ultra-Bold"/>
                </a:rPr>
                <a:t>Các bước tạo Histogram với Matplotlib:</a:t>
              </a:r>
            </a:p>
          </p:txBody>
        </p:sp>
        <p:sp>
          <p:nvSpPr>
            <p:cNvPr id="10" name="TextBox 10"/>
            <p:cNvSpPr txBox="1"/>
            <p:nvPr/>
          </p:nvSpPr>
          <p:spPr>
            <a:xfrm>
              <a:off x="0" y="1246572"/>
              <a:ext cx="20848230" cy="8900736"/>
            </a:xfrm>
            <a:prstGeom prst="rect">
              <a:avLst/>
            </a:prstGeom>
          </p:spPr>
          <p:txBody>
            <a:bodyPr lIns="0" tIns="0" rIns="0" bIns="0" rtlCol="0" anchor="t">
              <a:spAutoFit/>
            </a:bodyPr>
            <a:lstStyle/>
            <a:p>
              <a:pPr marL="731530" lvl="1" indent="-365765" algn="l">
                <a:lnSpc>
                  <a:spcPts val="4404"/>
                </a:lnSpc>
                <a:buFont typeface="Arial"/>
                <a:buChar char="•"/>
              </a:pPr>
              <a:r>
                <a:rPr lang="en-US" sz="3388">
                  <a:solidFill>
                    <a:srgbClr val="000000"/>
                  </a:solidFill>
                  <a:latin typeface="Cabin"/>
                  <a:ea typeface="Cabin"/>
                  <a:cs typeface="Cabin"/>
                  <a:sym typeface="Cabin"/>
                </a:rPr>
                <a:t>Import thư viện: Đầu tiên, bạn cần import module pyplot từ thư viện matplotlib.</a:t>
              </a:r>
            </a:p>
            <a:p>
              <a:pPr marL="731530" lvl="1" indent="-365765" algn="l">
                <a:lnSpc>
                  <a:spcPts val="4404"/>
                </a:lnSpc>
                <a:buFont typeface="Arial"/>
                <a:buChar char="•"/>
              </a:pPr>
              <a:r>
                <a:rPr lang="en-US" sz="3388">
                  <a:solidFill>
                    <a:srgbClr val="000000"/>
                  </a:solidFill>
                  <a:latin typeface="Cabin"/>
                  <a:ea typeface="Cabin"/>
                  <a:cs typeface="Cabin"/>
                  <a:sym typeface="Cabin"/>
                </a:rPr>
                <a:t>Chuẩn bị dữ liệu: Tạo một danh sách (list) hoặc một Series trong Pandas chứa các giá trị số mà bạn muốn phân tích.</a:t>
              </a:r>
            </a:p>
            <a:p>
              <a:pPr marL="731530" lvl="1" indent="-365765" algn="l">
                <a:lnSpc>
                  <a:spcPts val="4404"/>
                </a:lnSpc>
                <a:buFont typeface="Arial"/>
                <a:buChar char="•"/>
              </a:pPr>
              <a:r>
                <a:rPr lang="en-US" sz="3388">
                  <a:solidFill>
                    <a:srgbClr val="000000"/>
                  </a:solidFill>
                  <a:latin typeface="Cabin"/>
                  <a:ea typeface="Cabin"/>
                  <a:cs typeface="Cabin"/>
                  <a:sym typeface="Cabin"/>
                </a:rPr>
                <a:t>Tạo hình (Figure): (Tùy chọn nhưng được khuyến khích) Sử dụng plt.figure() để tạo một "khung tranh" cho biểu đồ của bạn. Điều này cho phép bạn tùy chỉnh kích thước và các thuộc tính khác.</a:t>
              </a:r>
            </a:p>
            <a:p>
              <a:pPr marL="731530" lvl="1" indent="-365765" algn="l">
                <a:lnSpc>
                  <a:spcPts val="4404"/>
                </a:lnSpc>
                <a:buFont typeface="Arial"/>
                <a:buChar char="•"/>
              </a:pPr>
              <a:r>
                <a:rPr lang="en-US" sz="3388">
                  <a:solidFill>
                    <a:srgbClr val="000000"/>
                  </a:solidFill>
                  <a:latin typeface="Cabin"/>
                  <a:ea typeface="Cabin"/>
                  <a:cs typeface="Cabin"/>
                  <a:sym typeface="Cabin"/>
                </a:rPr>
                <a:t>Vẽ Histogram: Sử dụng hàm plt.hist(). Tham số quan trọng nhất là dữ liệu đầu vào và số lượng bins.</a:t>
              </a:r>
            </a:p>
            <a:p>
              <a:pPr marL="731530" lvl="1" indent="-365765" algn="l">
                <a:lnSpc>
                  <a:spcPts val="4404"/>
                </a:lnSpc>
                <a:buFont typeface="Arial"/>
                <a:buChar char="•"/>
              </a:pPr>
              <a:r>
                <a:rPr lang="en-US" sz="3388">
                  <a:solidFill>
                    <a:srgbClr val="000000"/>
                  </a:solidFill>
                  <a:latin typeface="Cabin"/>
                  <a:ea typeface="Cabin"/>
                  <a:cs typeface="Cabin"/>
                  <a:sym typeface="Cabin"/>
                </a:rPr>
                <a:t>Thêm nhãn và tiêu đề: Sử dụng các hàm plt.title(), plt.xlabel(), plt.ylabel() để làm cho biểu đồ trở nên rõ ràng và dễ hiểu.</a:t>
              </a:r>
            </a:p>
            <a:p>
              <a:pPr marL="731530" lvl="1" indent="-365765" algn="l">
                <a:lnSpc>
                  <a:spcPts val="4404"/>
                </a:lnSpc>
                <a:buFont typeface="Arial"/>
                <a:buChar char="•"/>
              </a:pPr>
              <a:r>
                <a:rPr lang="en-US" sz="3388">
                  <a:solidFill>
                    <a:srgbClr val="000000"/>
                  </a:solidFill>
                  <a:latin typeface="Cabin"/>
                  <a:ea typeface="Cabin"/>
                  <a:cs typeface="Cabin"/>
                  <a:sym typeface="Cabin"/>
                </a:rPr>
                <a:t>Hiển thị biểu đồ: Cuối cùng, gọi plt.show() để hiển thị biểu đồ.</a:t>
              </a:r>
            </a:p>
            <a:p>
              <a:pPr algn="l">
                <a:lnSpc>
                  <a:spcPts val="4404"/>
                </a:lnSpc>
              </a:pPr>
              <a:endParaRPr lang="en-US" sz="3388">
                <a:solidFill>
                  <a:srgbClr val="000000"/>
                </a:solidFill>
                <a:latin typeface="Cabin"/>
                <a:ea typeface="Cabin"/>
                <a:cs typeface="Cabin"/>
                <a:sym typeface="Cabin"/>
              </a:endParaRPr>
            </a:p>
          </p:txBody>
        </p:sp>
      </p:grpSp>
      <p:sp>
        <p:nvSpPr>
          <p:cNvPr id="11" name="Freeform 11"/>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463879" y="-156776"/>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4011526" y="8735435"/>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684687" y="262532"/>
            <a:ext cx="16445245" cy="964141"/>
            <a:chOff x="0" y="0"/>
            <a:chExt cx="5999270" cy="351721"/>
          </a:xfrm>
        </p:grpSpPr>
        <p:sp>
          <p:nvSpPr>
            <p:cNvPr id="4" name="Freeform 4"/>
            <p:cNvSpPr/>
            <p:nvPr/>
          </p:nvSpPr>
          <p:spPr>
            <a:xfrm>
              <a:off x="0" y="0"/>
              <a:ext cx="5999270" cy="351721"/>
            </a:xfrm>
            <a:custGeom>
              <a:avLst/>
              <a:gdLst/>
              <a:ahLst/>
              <a:cxnLst/>
              <a:rect l="l" t="t" r="r" b="b"/>
              <a:pathLst>
                <a:path w="5999270" h="351721">
                  <a:moveTo>
                    <a:pt x="0" y="0"/>
                  </a:moveTo>
                  <a:lnTo>
                    <a:pt x="5999270" y="0"/>
                  </a:lnTo>
                  <a:lnTo>
                    <a:pt x="5999270" y="351721"/>
                  </a:lnTo>
                  <a:lnTo>
                    <a:pt x="0" y="351721"/>
                  </a:lnTo>
                  <a:close/>
                </a:path>
              </a:pathLst>
            </a:custGeom>
            <a:solidFill>
              <a:srgbClr val="FFFFFF"/>
            </a:solidFill>
          </p:spPr>
          <p:txBody>
            <a:bodyPr/>
            <a:lstStyle/>
            <a:p>
              <a:endParaRPr lang="en-US"/>
            </a:p>
          </p:txBody>
        </p:sp>
      </p:grpSp>
      <p:grpSp>
        <p:nvGrpSpPr>
          <p:cNvPr id="5" name="Group 5"/>
          <p:cNvGrpSpPr/>
          <p:nvPr/>
        </p:nvGrpSpPr>
        <p:grpSpPr>
          <a:xfrm>
            <a:off x="463879" y="1471184"/>
            <a:ext cx="17443376" cy="8497862"/>
            <a:chOff x="0" y="0"/>
            <a:chExt cx="4924641" cy="2399130"/>
          </a:xfrm>
        </p:grpSpPr>
        <p:sp>
          <p:nvSpPr>
            <p:cNvPr id="6" name="Freeform 6"/>
            <p:cNvSpPr/>
            <p:nvPr/>
          </p:nvSpPr>
          <p:spPr>
            <a:xfrm>
              <a:off x="0" y="0"/>
              <a:ext cx="4924641" cy="2399130"/>
            </a:xfrm>
            <a:custGeom>
              <a:avLst/>
              <a:gdLst/>
              <a:ahLst/>
              <a:cxnLst/>
              <a:rect l="l" t="t" r="r" b="b"/>
              <a:pathLst>
                <a:path w="4924641" h="2399130">
                  <a:moveTo>
                    <a:pt x="0" y="0"/>
                  </a:moveTo>
                  <a:lnTo>
                    <a:pt x="4924641" y="0"/>
                  </a:lnTo>
                  <a:lnTo>
                    <a:pt x="4924641" y="2399130"/>
                  </a:lnTo>
                  <a:lnTo>
                    <a:pt x="0" y="2399130"/>
                  </a:lnTo>
                  <a:close/>
                </a:path>
              </a:pathLst>
            </a:custGeom>
            <a:solidFill>
              <a:srgbClr val="FFFFFF"/>
            </a:solidFill>
          </p:spPr>
          <p:txBody>
            <a:bodyPr/>
            <a:lstStyle/>
            <a:p>
              <a:endParaRPr lang="en-US"/>
            </a:p>
          </p:txBody>
        </p:sp>
      </p:grpSp>
      <p:sp>
        <p:nvSpPr>
          <p:cNvPr id="7" name="TextBox 7"/>
          <p:cNvSpPr txBox="1"/>
          <p:nvPr/>
        </p:nvSpPr>
        <p:spPr>
          <a:xfrm>
            <a:off x="684687" y="253007"/>
            <a:ext cx="17102479" cy="1228593"/>
          </a:xfrm>
          <a:prstGeom prst="rect">
            <a:avLst/>
          </a:prstGeom>
        </p:spPr>
        <p:txBody>
          <a:bodyPr lIns="0" tIns="0" rIns="0" bIns="0" rtlCol="0" anchor="t">
            <a:spAutoFit/>
          </a:bodyPr>
          <a:lstStyle/>
          <a:p>
            <a:pPr algn="ctr">
              <a:lnSpc>
                <a:spcPts val="4800"/>
              </a:lnSpc>
            </a:pPr>
            <a:r>
              <a:rPr lang="en-US" sz="4000" b="1">
                <a:solidFill>
                  <a:srgbClr val="003EA8"/>
                </a:solidFill>
                <a:latin typeface="Muli Bold"/>
                <a:ea typeface="Muli Bold"/>
                <a:cs typeface="Muli Bold"/>
                <a:sym typeface="Muli Bold"/>
              </a:rPr>
              <a:t>6. Code mẫu tạo biểu đồ đơn giản bằng Matplotlib</a:t>
            </a:r>
          </a:p>
          <a:p>
            <a:pPr algn="ctr">
              <a:lnSpc>
                <a:spcPts val="4800"/>
              </a:lnSpc>
            </a:pPr>
            <a:endParaRPr lang="en-US" sz="4000" b="1">
              <a:solidFill>
                <a:srgbClr val="003EA8"/>
              </a:solidFill>
              <a:latin typeface="Muli Bold"/>
              <a:ea typeface="Muli Bold"/>
              <a:cs typeface="Muli Bold"/>
              <a:sym typeface="Muli Bold"/>
            </a:endParaRPr>
          </a:p>
        </p:txBody>
      </p:sp>
      <p:sp>
        <p:nvSpPr>
          <p:cNvPr id="8" name="Freeform 8"/>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463879" y="-156776"/>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4011526" y="8735435"/>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905495" y="2885907"/>
            <a:ext cx="8330431" cy="6318504"/>
          </a:xfrm>
          <a:custGeom>
            <a:avLst/>
            <a:gdLst/>
            <a:ahLst/>
            <a:cxnLst/>
            <a:rect l="l" t="t" r="r" b="b"/>
            <a:pathLst>
              <a:path w="8330431" h="6318504">
                <a:moveTo>
                  <a:pt x="0" y="0"/>
                </a:moveTo>
                <a:lnTo>
                  <a:pt x="8330432" y="0"/>
                </a:lnTo>
                <a:lnTo>
                  <a:pt x="8330432" y="6318504"/>
                </a:lnTo>
                <a:lnTo>
                  <a:pt x="0" y="6318504"/>
                </a:lnTo>
                <a:lnTo>
                  <a:pt x="0" y="0"/>
                </a:lnTo>
                <a:close/>
              </a:path>
            </a:pathLst>
          </a:custGeom>
          <a:blipFill>
            <a:blip r:embed="rId7"/>
            <a:stretch>
              <a:fillRect r="-7908"/>
            </a:stretch>
          </a:blipFill>
        </p:spPr>
        <p:txBody>
          <a:bodyPr/>
          <a:lstStyle/>
          <a:p>
            <a:endParaRPr lang="en-US"/>
          </a:p>
        </p:txBody>
      </p:sp>
      <p:sp>
        <p:nvSpPr>
          <p:cNvPr id="12" name="Freeform 12"/>
          <p:cNvSpPr/>
          <p:nvPr/>
        </p:nvSpPr>
        <p:spPr>
          <a:xfrm>
            <a:off x="8907310" y="2534929"/>
            <a:ext cx="9294523" cy="5680658"/>
          </a:xfrm>
          <a:custGeom>
            <a:avLst/>
            <a:gdLst/>
            <a:ahLst/>
            <a:cxnLst/>
            <a:rect l="l" t="t" r="r" b="b"/>
            <a:pathLst>
              <a:path w="9294523" h="5680658">
                <a:moveTo>
                  <a:pt x="0" y="0"/>
                </a:moveTo>
                <a:lnTo>
                  <a:pt x="9294522" y="0"/>
                </a:lnTo>
                <a:lnTo>
                  <a:pt x="9294522" y="5680658"/>
                </a:lnTo>
                <a:lnTo>
                  <a:pt x="0" y="5680658"/>
                </a:lnTo>
                <a:lnTo>
                  <a:pt x="0" y="0"/>
                </a:lnTo>
                <a:close/>
              </a:path>
            </a:pathLst>
          </a:custGeom>
          <a:blipFill>
            <a:blip r:embed="rId8"/>
            <a:stretch>
              <a:fillRect/>
            </a:stretch>
          </a:blipFill>
        </p:spPr>
        <p:txBody>
          <a:bodyPr/>
          <a:lstStyle/>
          <a:p>
            <a:endParaRPr lang="en-US"/>
          </a:p>
        </p:txBody>
      </p:sp>
      <p:grpSp>
        <p:nvGrpSpPr>
          <p:cNvPr id="13" name="Group 13"/>
          <p:cNvGrpSpPr/>
          <p:nvPr/>
        </p:nvGrpSpPr>
        <p:grpSpPr>
          <a:xfrm>
            <a:off x="1089223" y="1923274"/>
            <a:ext cx="15636173" cy="1468683"/>
            <a:chOff x="0" y="0"/>
            <a:chExt cx="20848230" cy="1958244"/>
          </a:xfrm>
        </p:grpSpPr>
        <p:sp>
          <p:nvSpPr>
            <p:cNvPr id="14" name="TextBox 14"/>
            <p:cNvSpPr txBox="1"/>
            <p:nvPr/>
          </p:nvSpPr>
          <p:spPr>
            <a:xfrm>
              <a:off x="0" y="-47625"/>
              <a:ext cx="20848230" cy="1129925"/>
            </a:xfrm>
            <a:prstGeom prst="rect">
              <a:avLst/>
            </a:prstGeom>
          </p:spPr>
          <p:txBody>
            <a:bodyPr lIns="0" tIns="0" rIns="0" bIns="0" rtlCol="0" anchor="t">
              <a:spAutoFit/>
            </a:bodyPr>
            <a:lstStyle/>
            <a:p>
              <a:pPr algn="l">
                <a:lnSpc>
                  <a:spcPts val="7007"/>
                </a:lnSpc>
              </a:pPr>
              <a:r>
                <a:rPr lang="en-US" sz="5390" b="1">
                  <a:solidFill>
                    <a:srgbClr val="003EA8"/>
                  </a:solidFill>
                  <a:latin typeface="Muli Ultra-Bold"/>
                  <a:ea typeface="Muli Ultra-Bold"/>
                  <a:cs typeface="Muli Ultra-Bold"/>
                  <a:sym typeface="Muli Ultra-Bold"/>
                </a:rPr>
                <a:t>Đoạn code mẫu</a:t>
              </a:r>
            </a:p>
          </p:txBody>
        </p:sp>
        <p:sp>
          <p:nvSpPr>
            <p:cNvPr id="15" name="TextBox 15"/>
            <p:cNvSpPr txBox="1"/>
            <p:nvPr/>
          </p:nvSpPr>
          <p:spPr>
            <a:xfrm>
              <a:off x="0" y="1246572"/>
              <a:ext cx="20848230" cy="724059"/>
            </a:xfrm>
            <a:prstGeom prst="rect">
              <a:avLst/>
            </a:prstGeom>
          </p:spPr>
          <p:txBody>
            <a:bodyPr lIns="0" tIns="0" rIns="0" bIns="0" rtlCol="0" anchor="t">
              <a:spAutoFit/>
            </a:bodyPr>
            <a:lstStyle/>
            <a:p>
              <a:pPr algn="l">
                <a:lnSpc>
                  <a:spcPts val="4404"/>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657204"/>
            <a:ext cx="16444937" cy="1533072"/>
            <a:chOff x="0" y="0"/>
            <a:chExt cx="5999157" cy="559269"/>
          </a:xfrm>
        </p:grpSpPr>
        <p:sp>
          <p:nvSpPr>
            <p:cNvPr id="4" name="Freeform 4"/>
            <p:cNvSpPr/>
            <p:nvPr/>
          </p:nvSpPr>
          <p:spPr>
            <a:xfrm>
              <a:off x="0" y="0"/>
              <a:ext cx="5999157" cy="559269"/>
            </a:xfrm>
            <a:custGeom>
              <a:avLst/>
              <a:gdLst/>
              <a:ahLst/>
              <a:cxnLst/>
              <a:rect l="l" t="t" r="r" b="b"/>
              <a:pathLst>
                <a:path w="5999157" h="559269">
                  <a:moveTo>
                    <a:pt x="0" y="0"/>
                  </a:moveTo>
                  <a:lnTo>
                    <a:pt x="5999157" y="0"/>
                  </a:lnTo>
                  <a:lnTo>
                    <a:pt x="5999157" y="559269"/>
                  </a:lnTo>
                  <a:lnTo>
                    <a:pt x="0" y="559269"/>
                  </a:lnTo>
                  <a:close/>
                </a:path>
              </a:pathLst>
            </a:custGeom>
            <a:solidFill>
              <a:srgbClr val="FFFFFF"/>
            </a:solidFill>
          </p:spPr>
          <p:txBody>
            <a:bodyPr/>
            <a:lstStyle/>
            <a:p>
              <a:endParaRPr lang="en-US"/>
            </a:p>
          </p:txBody>
        </p:sp>
      </p:grpSp>
      <p:sp>
        <p:nvSpPr>
          <p:cNvPr id="5" name="TextBox 5"/>
          <p:cNvSpPr txBox="1"/>
          <p:nvPr/>
        </p:nvSpPr>
        <p:spPr>
          <a:xfrm>
            <a:off x="2491067" y="915139"/>
            <a:ext cx="14656384" cy="1838457"/>
          </a:xfrm>
          <a:prstGeom prst="rect">
            <a:avLst/>
          </a:prstGeom>
        </p:spPr>
        <p:txBody>
          <a:bodyPr lIns="0" tIns="0" rIns="0" bIns="0" rtlCol="0" anchor="t">
            <a:spAutoFit/>
          </a:bodyPr>
          <a:lstStyle/>
          <a:p>
            <a:pPr algn="ctr">
              <a:lnSpc>
                <a:spcPts val="7200"/>
              </a:lnSpc>
            </a:pPr>
            <a:r>
              <a:rPr lang="en-US" sz="6000">
                <a:solidFill>
                  <a:srgbClr val="003EA8"/>
                </a:solidFill>
                <a:latin typeface="Muli"/>
                <a:ea typeface="Muli"/>
                <a:cs typeface="Muli"/>
                <a:sym typeface="Muli"/>
              </a:rPr>
              <a:t>7. Cách xuất biểu đồ ra các định dạng file</a:t>
            </a:r>
          </a:p>
          <a:p>
            <a:pPr algn="ctr">
              <a:lnSpc>
                <a:spcPts val="7200"/>
              </a:lnSpc>
            </a:pPr>
            <a:endParaRPr lang="en-US" sz="6000">
              <a:solidFill>
                <a:srgbClr val="003EA8"/>
              </a:solidFill>
              <a:latin typeface="Muli"/>
              <a:ea typeface="Muli"/>
              <a:cs typeface="Muli"/>
              <a:sym typeface="Muli"/>
            </a:endParaRPr>
          </a:p>
        </p:txBody>
      </p:sp>
      <p:sp>
        <p:nvSpPr>
          <p:cNvPr id="6" name="Freeform 6"/>
          <p:cNvSpPr/>
          <p:nvPr/>
        </p:nvSpPr>
        <p:spPr>
          <a:xfrm>
            <a:off x="8923192" y="-166829"/>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589816" y="2380776"/>
            <a:ext cx="17076294" cy="8098293"/>
            <a:chOff x="0" y="0"/>
            <a:chExt cx="5058874" cy="2399130"/>
          </a:xfrm>
        </p:grpSpPr>
        <p:sp>
          <p:nvSpPr>
            <p:cNvPr id="8" name="Freeform 8"/>
            <p:cNvSpPr/>
            <p:nvPr/>
          </p:nvSpPr>
          <p:spPr>
            <a:xfrm>
              <a:off x="0" y="0"/>
              <a:ext cx="5058875" cy="2399130"/>
            </a:xfrm>
            <a:custGeom>
              <a:avLst/>
              <a:gdLst/>
              <a:ahLst/>
              <a:cxnLst/>
              <a:rect l="l" t="t" r="r" b="b"/>
              <a:pathLst>
                <a:path w="5058875" h="2399130">
                  <a:moveTo>
                    <a:pt x="0" y="0"/>
                  </a:moveTo>
                  <a:lnTo>
                    <a:pt x="5058875" y="0"/>
                  </a:lnTo>
                  <a:lnTo>
                    <a:pt x="5058875" y="2399130"/>
                  </a:lnTo>
                  <a:lnTo>
                    <a:pt x="0" y="2399130"/>
                  </a:lnTo>
                  <a:close/>
                </a:path>
              </a:pathLst>
            </a:custGeom>
            <a:solidFill>
              <a:srgbClr val="FFFFFF"/>
            </a:solidFill>
          </p:spPr>
          <p:txBody>
            <a:bodyPr/>
            <a:lstStyle/>
            <a:p>
              <a:endParaRPr lang="en-US"/>
            </a:p>
          </p:txBody>
        </p:sp>
      </p:grpSp>
      <p:sp>
        <p:nvSpPr>
          <p:cNvPr id="9" name="TextBox 9"/>
          <p:cNvSpPr txBox="1"/>
          <p:nvPr/>
        </p:nvSpPr>
        <p:spPr>
          <a:xfrm>
            <a:off x="589816" y="2528184"/>
            <a:ext cx="17698184" cy="4885796"/>
          </a:xfrm>
          <a:prstGeom prst="rect">
            <a:avLst/>
          </a:prstGeom>
        </p:spPr>
        <p:txBody>
          <a:bodyPr lIns="0" tIns="0" rIns="0" bIns="0" rtlCol="0" anchor="t">
            <a:spAutoFit/>
          </a:bodyPr>
          <a:lstStyle/>
          <a:p>
            <a:pPr algn="l">
              <a:lnSpc>
                <a:spcPts val="4800"/>
              </a:lnSpc>
              <a:spcBef>
                <a:spcPct val="0"/>
              </a:spcBef>
            </a:pPr>
            <a:r>
              <a:rPr lang="en-US" sz="4000" b="1">
                <a:solidFill>
                  <a:srgbClr val="003EA8"/>
                </a:solidFill>
                <a:latin typeface="Muli Bold"/>
                <a:ea typeface="Muli Bold"/>
                <a:cs typeface="Muli Bold"/>
                <a:sym typeface="Muli Bold"/>
              </a:rPr>
              <a:t>Trong Python, thư viện Matplotlib cho phép lưu biểu đồ thành nhiều định dạng file khác nhau như PNG, PDF, SVG bằng cách sử dụng hàm plt.savefig(). Lệnh này cần được gọi trước khi hiển thị biểu đồ bằng plt.show().</a:t>
            </a:r>
          </a:p>
          <a:p>
            <a:pPr algn="l">
              <a:lnSpc>
                <a:spcPts val="4800"/>
              </a:lnSpc>
              <a:spcBef>
                <a:spcPct val="0"/>
              </a:spcBef>
            </a:pPr>
            <a:endParaRPr lang="en-US" sz="4000" b="1">
              <a:solidFill>
                <a:srgbClr val="003EA8"/>
              </a:solidFill>
              <a:latin typeface="Muli Bold"/>
              <a:ea typeface="Muli Bold"/>
              <a:cs typeface="Muli Bold"/>
              <a:sym typeface="Muli Bold"/>
            </a:endParaRPr>
          </a:p>
          <a:p>
            <a:pPr algn="l">
              <a:lnSpc>
                <a:spcPts val="4800"/>
              </a:lnSpc>
              <a:spcBef>
                <a:spcPct val="0"/>
              </a:spcBef>
            </a:pPr>
            <a:r>
              <a:rPr lang="en-US" sz="4000" b="1">
                <a:solidFill>
                  <a:srgbClr val="003EA8"/>
                </a:solidFill>
                <a:latin typeface="Muli Bold"/>
                <a:ea typeface="Muli Bold"/>
                <a:cs typeface="Muli Bold"/>
                <a:sym typeface="Muli Bold"/>
              </a:rPr>
              <a:t>Ví dụ code lưu </a:t>
            </a:r>
          </a:p>
          <a:p>
            <a:pPr algn="l">
              <a:lnSpc>
                <a:spcPts val="4800"/>
              </a:lnSpc>
              <a:spcBef>
                <a:spcPct val="0"/>
              </a:spcBef>
            </a:pPr>
            <a:r>
              <a:rPr lang="en-US" sz="4000" b="1">
                <a:solidFill>
                  <a:srgbClr val="003EA8"/>
                </a:solidFill>
                <a:latin typeface="Muli Bold"/>
                <a:ea typeface="Muli Bold"/>
                <a:cs typeface="Muli Bold"/>
                <a:sym typeface="Muli Bold"/>
              </a:rPr>
              <a:t>biểu đồ ở mục 6:</a:t>
            </a:r>
          </a:p>
          <a:p>
            <a:pPr algn="ctr">
              <a:lnSpc>
                <a:spcPts val="4800"/>
              </a:lnSpc>
              <a:spcBef>
                <a:spcPct val="0"/>
              </a:spcBef>
            </a:pPr>
            <a:endParaRPr lang="en-US" sz="4000" b="1">
              <a:solidFill>
                <a:srgbClr val="003EA8"/>
              </a:solidFill>
              <a:latin typeface="Muli Bold"/>
              <a:ea typeface="Muli Bold"/>
              <a:cs typeface="Muli Bold"/>
              <a:sym typeface="Muli Bold"/>
            </a:endParaRPr>
          </a:p>
        </p:txBody>
      </p:sp>
      <p:sp>
        <p:nvSpPr>
          <p:cNvPr id="10" name="Freeform 10"/>
          <p:cNvSpPr/>
          <p:nvPr/>
        </p:nvSpPr>
        <p:spPr>
          <a:xfrm>
            <a:off x="5573759" y="4542172"/>
            <a:ext cx="10910593" cy="3023610"/>
          </a:xfrm>
          <a:custGeom>
            <a:avLst/>
            <a:gdLst/>
            <a:ahLst/>
            <a:cxnLst/>
            <a:rect l="l" t="t" r="r" b="b"/>
            <a:pathLst>
              <a:path w="10910593" h="3023610">
                <a:moveTo>
                  <a:pt x="0" y="0"/>
                </a:moveTo>
                <a:lnTo>
                  <a:pt x="10910593" y="0"/>
                </a:lnTo>
                <a:lnTo>
                  <a:pt x="10910593" y="3023610"/>
                </a:lnTo>
                <a:lnTo>
                  <a:pt x="0" y="3023610"/>
                </a:lnTo>
                <a:lnTo>
                  <a:pt x="0" y="0"/>
                </a:lnTo>
                <a:close/>
              </a:path>
            </a:pathLst>
          </a:custGeom>
          <a:blipFill>
            <a:blip r:embed="rId5"/>
            <a:stretch>
              <a:fillRect/>
            </a:stretch>
          </a:blipFill>
        </p:spPr>
        <p:txBody>
          <a:bodyPr/>
          <a:lstStyle/>
          <a:p>
            <a:endParaRPr lang="en-US"/>
          </a:p>
        </p:txBody>
      </p:sp>
      <p:sp>
        <p:nvSpPr>
          <p:cNvPr id="11" name="Freeform 11"/>
          <p:cNvSpPr/>
          <p:nvPr/>
        </p:nvSpPr>
        <p:spPr>
          <a:xfrm>
            <a:off x="5846192" y="8192311"/>
            <a:ext cx="11301259" cy="1285518"/>
          </a:xfrm>
          <a:custGeom>
            <a:avLst/>
            <a:gdLst/>
            <a:ahLst/>
            <a:cxnLst/>
            <a:rect l="l" t="t" r="r" b="b"/>
            <a:pathLst>
              <a:path w="11301259" h="1285518">
                <a:moveTo>
                  <a:pt x="0" y="0"/>
                </a:moveTo>
                <a:lnTo>
                  <a:pt x="11301259" y="0"/>
                </a:lnTo>
                <a:lnTo>
                  <a:pt x="11301259" y="1285518"/>
                </a:lnTo>
                <a:lnTo>
                  <a:pt x="0" y="1285518"/>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385799"/>
            <a:ext cx="14750492" cy="1657818"/>
          </a:xfrm>
          <a:prstGeom prst="rect">
            <a:avLst/>
          </a:prstGeom>
        </p:spPr>
        <p:txBody>
          <a:bodyPr lIns="0" tIns="0" rIns="0" bIns="0" rtlCol="0" anchor="t">
            <a:spAutoFit/>
          </a:bodyPr>
          <a:lstStyle/>
          <a:p>
            <a:pPr algn="ctr">
              <a:lnSpc>
                <a:spcPts val="6599"/>
              </a:lnSpc>
            </a:pPr>
            <a:r>
              <a:rPr lang="en-US" sz="5499" b="1">
                <a:solidFill>
                  <a:srgbClr val="003EA8"/>
                </a:solidFill>
                <a:latin typeface="Muli Bold"/>
                <a:ea typeface="Muli Bold"/>
                <a:cs typeface="Muli Bold"/>
                <a:sym typeface="Muli Bold"/>
              </a:rPr>
              <a:t>1.2.2 Bài thực hành 1</a:t>
            </a:r>
          </a:p>
          <a:p>
            <a:pPr algn="ctr">
              <a:lnSpc>
                <a:spcPts val="6599"/>
              </a:lnSpc>
            </a:pPr>
            <a:endParaRPr lang="en-US" sz="5499" b="1">
              <a:solidFill>
                <a:srgbClr val="003EA8"/>
              </a:solidFill>
              <a:latin typeface="Muli Bold"/>
              <a:ea typeface="Muli Bold"/>
              <a:cs typeface="Muli Bold"/>
              <a:sym typeface="Muli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563804"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TextBox 9"/>
          <p:cNvSpPr txBox="1"/>
          <p:nvPr/>
        </p:nvSpPr>
        <p:spPr>
          <a:xfrm>
            <a:off x="685287" y="1925207"/>
            <a:ext cx="17602713" cy="2133865"/>
          </a:xfrm>
          <a:prstGeom prst="rect">
            <a:avLst/>
          </a:prstGeom>
        </p:spPr>
        <p:txBody>
          <a:bodyPr lIns="0" tIns="0" rIns="0" bIns="0" rtlCol="0" anchor="t">
            <a:spAutoFit/>
          </a:bodyPr>
          <a:lstStyle/>
          <a:p>
            <a:pPr algn="l">
              <a:lnSpc>
                <a:spcPts val="4240"/>
              </a:lnSpc>
              <a:spcBef>
                <a:spcPct val="0"/>
              </a:spcBef>
            </a:pPr>
            <a:r>
              <a:rPr lang="en-US" sz="3533" b="1">
                <a:solidFill>
                  <a:srgbClr val="003EA8"/>
                </a:solidFill>
                <a:latin typeface="Muli Bold"/>
                <a:ea typeface="Muli Bold"/>
                <a:cs typeface="Muli Bold"/>
                <a:sym typeface="Muli Bold"/>
              </a:rPr>
              <a:t>Thực hiện trực quan hóa dữ liệu trên tập dữ liệu về phân loại chất lượng rượu đỏ. Dữ liệu lấy tại</a:t>
            </a:r>
          </a:p>
          <a:p>
            <a:pPr algn="l">
              <a:lnSpc>
                <a:spcPts val="4240"/>
              </a:lnSpc>
              <a:spcBef>
                <a:spcPct val="0"/>
              </a:spcBef>
            </a:pPr>
            <a:r>
              <a:rPr lang="en-US" sz="3533" b="1" u="sng">
                <a:solidFill>
                  <a:srgbClr val="003EA8"/>
                </a:solidFill>
                <a:latin typeface="Muli Bold"/>
                <a:ea typeface="Muli Bold"/>
                <a:cs typeface="Muli Bold"/>
                <a:sym typeface="Muli Bold"/>
                <a:hlinkClick r:id="rId5" tooltip="https://www.kaggle.com/code/eisgandar/red-wine-quality-eda-classification"/>
              </a:rPr>
              <a:t>https://www.kaggle.com/code/eisgandar/red-wine-quality-eda-classification</a:t>
            </a:r>
          </a:p>
          <a:p>
            <a:pPr algn="l">
              <a:lnSpc>
                <a:spcPts val="4240"/>
              </a:lnSpc>
              <a:spcBef>
                <a:spcPct val="0"/>
              </a:spcBef>
            </a:pPr>
            <a:r>
              <a:rPr lang="en-US" sz="3533" b="1">
                <a:solidFill>
                  <a:srgbClr val="003EA8"/>
                </a:solidFill>
                <a:latin typeface="Muli Bold"/>
                <a:ea typeface="Muli Bold"/>
                <a:cs typeface="Muli Bold"/>
                <a:sym typeface="Muli Bold"/>
              </a:rPr>
              <a:t>đoạn văn bản của bạn</a:t>
            </a:r>
          </a:p>
        </p:txBody>
      </p:sp>
      <p:sp>
        <p:nvSpPr>
          <p:cNvPr id="10" name="TextBox 10"/>
          <p:cNvSpPr txBox="1"/>
          <p:nvPr/>
        </p:nvSpPr>
        <p:spPr>
          <a:xfrm>
            <a:off x="801166" y="5408603"/>
            <a:ext cx="16100511" cy="2447660"/>
          </a:xfrm>
          <a:prstGeom prst="rect">
            <a:avLst/>
          </a:prstGeom>
        </p:spPr>
        <p:txBody>
          <a:bodyPr lIns="0" tIns="0" rIns="0" bIns="0" rtlCol="0" anchor="t">
            <a:spAutoFit/>
          </a:bodyPr>
          <a:lstStyle/>
          <a:p>
            <a:pPr algn="l">
              <a:lnSpc>
                <a:spcPts val="4800"/>
              </a:lnSpc>
            </a:pPr>
            <a:r>
              <a:rPr lang="en-US" sz="4000" b="1">
                <a:solidFill>
                  <a:srgbClr val="003EA8"/>
                </a:solidFill>
                <a:latin typeface="Muli Bold"/>
                <a:ea typeface="Muli Bold"/>
                <a:cs typeface="Muli Bold"/>
                <a:sym typeface="Muli Bold"/>
              </a:rPr>
              <a:t> 1. Chuẩn bị dữ liệu cho trực quan hóa dữ liệu</a:t>
            </a:r>
          </a:p>
          <a:p>
            <a:pPr algn="ctr">
              <a:lnSpc>
                <a:spcPts val="4800"/>
              </a:lnSpc>
              <a:spcBef>
                <a:spcPct val="0"/>
              </a:spcBef>
            </a:pPr>
            <a:r>
              <a:rPr lang="en-US" sz="4000" b="1">
                <a:solidFill>
                  <a:srgbClr val="003EA8"/>
                </a:solidFill>
                <a:latin typeface="Muli Bold"/>
                <a:ea typeface="Muli Bold"/>
                <a:cs typeface="Muli Bold"/>
                <a:sym typeface="Muli Bold"/>
              </a:rPr>
              <a:t>Bước đầu tiên là tải dữ liệu và các thư viện cần thiết vào môi trường làm việc</a:t>
            </a:r>
          </a:p>
          <a:p>
            <a:pPr algn="ctr">
              <a:lnSpc>
                <a:spcPts val="4800"/>
              </a:lnSpc>
              <a:spcBef>
                <a:spcPct val="0"/>
              </a:spcBef>
            </a:pPr>
            <a:endParaRPr lang="en-US" sz="4000" b="1">
              <a:solidFill>
                <a:srgbClr val="003EA8"/>
              </a:solidFill>
              <a:latin typeface="Muli Bold"/>
              <a:ea typeface="Muli Bold"/>
              <a:cs typeface="Muli Bold"/>
              <a:sym typeface="Muli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385799"/>
            <a:ext cx="14750492" cy="1657818"/>
          </a:xfrm>
          <a:prstGeom prst="rect">
            <a:avLst/>
          </a:prstGeom>
        </p:spPr>
        <p:txBody>
          <a:bodyPr lIns="0" tIns="0" rIns="0" bIns="0" rtlCol="0" anchor="t">
            <a:spAutoFit/>
          </a:bodyPr>
          <a:lstStyle/>
          <a:p>
            <a:pPr algn="ctr">
              <a:lnSpc>
                <a:spcPts val="6599"/>
              </a:lnSpc>
            </a:pPr>
            <a:r>
              <a:rPr lang="en-US" sz="5499" b="1">
                <a:solidFill>
                  <a:srgbClr val="003EA8"/>
                </a:solidFill>
                <a:latin typeface="Muli Bold"/>
                <a:ea typeface="Muli Bold"/>
                <a:cs typeface="Muli Bold"/>
                <a:sym typeface="Muli Bold"/>
              </a:rPr>
              <a:t>1.2.2 Bài thực hành 1</a:t>
            </a:r>
          </a:p>
          <a:p>
            <a:pPr algn="ctr">
              <a:lnSpc>
                <a:spcPts val="6599"/>
              </a:lnSpc>
            </a:pPr>
            <a:endParaRPr lang="en-US" sz="5499" b="1">
              <a:solidFill>
                <a:srgbClr val="003EA8"/>
              </a:solidFill>
              <a:latin typeface="Muli Bold"/>
              <a:ea typeface="Muli Bold"/>
              <a:cs typeface="Muli Bold"/>
              <a:sym typeface="Muli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563804"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3780909" y="1904611"/>
            <a:ext cx="10948724" cy="3728570"/>
          </a:xfrm>
          <a:custGeom>
            <a:avLst/>
            <a:gdLst/>
            <a:ahLst/>
            <a:cxnLst/>
            <a:rect l="l" t="t" r="r" b="b"/>
            <a:pathLst>
              <a:path w="10948724" h="3728570">
                <a:moveTo>
                  <a:pt x="0" y="0"/>
                </a:moveTo>
                <a:lnTo>
                  <a:pt x="10948724" y="0"/>
                </a:lnTo>
                <a:lnTo>
                  <a:pt x="10948724" y="3728569"/>
                </a:lnTo>
                <a:lnTo>
                  <a:pt x="0" y="3728569"/>
                </a:lnTo>
                <a:lnTo>
                  <a:pt x="0" y="0"/>
                </a:lnTo>
                <a:close/>
              </a:path>
            </a:pathLst>
          </a:custGeom>
          <a:blipFill>
            <a:blip r:embed="rId5"/>
            <a:stretch>
              <a:fillRect/>
            </a:stretch>
          </a:blipFill>
        </p:spPr>
        <p:txBody>
          <a:bodyPr/>
          <a:lstStyle/>
          <a:p>
            <a:endParaRPr lang="en-US"/>
          </a:p>
        </p:txBody>
      </p:sp>
      <p:sp>
        <p:nvSpPr>
          <p:cNvPr id="10" name="Freeform 10"/>
          <p:cNvSpPr/>
          <p:nvPr/>
        </p:nvSpPr>
        <p:spPr>
          <a:xfrm>
            <a:off x="3604641" y="5857197"/>
            <a:ext cx="11301259" cy="3503390"/>
          </a:xfrm>
          <a:custGeom>
            <a:avLst/>
            <a:gdLst/>
            <a:ahLst/>
            <a:cxnLst/>
            <a:rect l="l" t="t" r="r" b="b"/>
            <a:pathLst>
              <a:path w="11301259" h="3503390">
                <a:moveTo>
                  <a:pt x="0" y="0"/>
                </a:moveTo>
                <a:lnTo>
                  <a:pt x="11301259" y="0"/>
                </a:lnTo>
                <a:lnTo>
                  <a:pt x="11301259" y="3503390"/>
                </a:lnTo>
                <a:lnTo>
                  <a:pt x="0" y="350339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385799"/>
            <a:ext cx="14750492" cy="1657818"/>
          </a:xfrm>
          <a:prstGeom prst="rect">
            <a:avLst/>
          </a:prstGeom>
        </p:spPr>
        <p:txBody>
          <a:bodyPr lIns="0" tIns="0" rIns="0" bIns="0" rtlCol="0" anchor="t">
            <a:spAutoFit/>
          </a:bodyPr>
          <a:lstStyle/>
          <a:p>
            <a:pPr algn="ctr">
              <a:lnSpc>
                <a:spcPts val="6599"/>
              </a:lnSpc>
            </a:pPr>
            <a:r>
              <a:rPr lang="en-US" sz="5499" b="1">
                <a:solidFill>
                  <a:srgbClr val="003EA8"/>
                </a:solidFill>
                <a:latin typeface="Muli Bold"/>
                <a:ea typeface="Muli Bold"/>
                <a:cs typeface="Muli Bold"/>
                <a:sym typeface="Muli Bold"/>
              </a:rPr>
              <a:t>1.2.2 Bài thực hành 1</a:t>
            </a:r>
          </a:p>
          <a:p>
            <a:pPr algn="ctr">
              <a:lnSpc>
                <a:spcPts val="6599"/>
              </a:lnSpc>
            </a:pPr>
            <a:endParaRPr lang="en-US" sz="5499" b="1">
              <a:solidFill>
                <a:srgbClr val="003EA8"/>
              </a:solidFill>
              <a:latin typeface="Muli Bold"/>
              <a:ea typeface="Muli Bold"/>
              <a:cs typeface="Muli Bold"/>
              <a:sym typeface="Muli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464479"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685287" y="2947461"/>
            <a:ext cx="11301259" cy="5749515"/>
          </a:xfrm>
          <a:custGeom>
            <a:avLst/>
            <a:gdLst/>
            <a:ahLst/>
            <a:cxnLst/>
            <a:rect l="l" t="t" r="r" b="b"/>
            <a:pathLst>
              <a:path w="11301259" h="5749515">
                <a:moveTo>
                  <a:pt x="0" y="0"/>
                </a:moveTo>
                <a:lnTo>
                  <a:pt x="11301259" y="0"/>
                </a:lnTo>
                <a:lnTo>
                  <a:pt x="11301259" y="5749516"/>
                </a:lnTo>
                <a:lnTo>
                  <a:pt x="0" y="5749516"/>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685287" y="1699306"/>
            <a:ext cx="10694624" cy="1657284"/>
          </a:xfrm>
          <a:prstGeom prst="rect">
            <a:avLst/>
          </a:prstGeom>
        </p:spPr>
        <p:txBody>
          <a:bodyPr lIns="0" tIns="0" rIns="0" bIns="0" rtlCol="0" anchor="t">
            <a:spAutoFit/>
          </a:bodyPr>
          <a:lstStyle/>
          <a:p>
            <a:pPr algn="ctr">
              <a:lnSpc>
                <a:spcPts val="6599"/>
              </a:lnSpc>
              <a:spcBef>
                <a:spcPct val="0"/>
              </a:spcBef>
            </a:pPr>
            <a:r>
              <a:rPr lang="en-US" sz="5499">
                <a:solidFill>
                  <a:srgbClr val="003EA8"/>
                </a:solidFill>
                <a:latin typeface="Muli"/>
                <a:ea typeface="Muli"/>
                <a:cs typeface="Muli"/>
                <a:sym typeface="Muli"/>
              </a:rPr>
              <a:t>Case 1: Basic (Vẽ biểu đồ cơ bản)</a:t>
            </a:r>
          </a:p>
          <a:p>
            <a:pPr algn="ctr">
              <a:lnSpc>
                <a:spcPts val="6599"/>
              </a:lnSpc>
              <a:spcBef>
                <a:spcPct val="0"/>
              </a:spcBef>
            </a:pPr>
            <a:endParaRPr lang="en-US" sz="5499">
              <a:solidFill>
                <a:srgbClr val="003EA8"/>
              </a:solidFill>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385799"/>
            <a:ext cx="14750492" cy="1657818"/>
          </a:xfrm>
          <a:prstGeom prst="rect">
            <a:avLst/>
          </a:prstGeom>
        </p:spPr>
        <p:txBody>
          <a:bodyPr lIns="0" tIns="0" rIns="0" bIns="0" rtlCol="0" anchor="t">
            <a:spAutoFit/>
          </a:bodyPr>
          <a:lstStyle/>
          <a:p>
            <a:pPr algn="ctr">
              <a:lnSpc>
                <a:spcPts val="6599"/>
              </a:lnSpc>
            </a:pPr>
            <a:r>
              <a:rPr lang="en-US" sz="5499" b="1">
                <a:solidFill>
                  <a:srgbClr val="003EA8"/>
                </a:solidFill>
                <a:latin typeface="Muli Bold"/>
                <a:ea typeface="Muli Bold"/>
                <a:cs typeface="Muli Bold"/>
                <a:sym typeface="Muli Bold"/>
              </a:rPr>
              <a:t>1.2.2 Bài thực hành 1</a:t>
            </a:r>
          </a:p>
          <a:p>
            <a:pPr algn="ctr">
              <a:lnSpc>
                <a:spcPts val="6599"/>
              </a:lnSpc>
            </a:pPr>
            <a:endParaRPr lang="en-US" sz="5499" b="1">
              <a:solidFill>
                <a:srgbClr val="003EA8"/>
              </a:solidFill>
              <a:latin typeface="Muli Bold"/>
              <a:ea typeface="Muli Bold"/>
              <a:cs typeface="Muli Bold"/>
              <a:sym typeface="Muli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563804"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2880868" y="2952317"/>
            <a:ext cx="11301259" cy="5806022"/>
          </a:xfrm>
          <a:custGeom>
            <a:avLst/>
            <a:gdLst/>
            <a:ahLst/>
            <a:cxnLst/>
            <a:rect l="l" t="t" r="r" b="b"/>
            <a:pathLst>
              <a:path w="11301259" h="5806022">
                <a:moveTo>
                  <a:pt x="0" y="0"/>
                </a:moveTo>
                <a:lnTo>
                  <a:pt x="11301259" y="0"/>
                </a:lnTo>
                <a:lnTo>
                  <a:pt x="11301259" y="5806021"/>
                </a:lnTo>
                <a:lnTo>
                  <a:pt x="0" y="5806021"/>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1109933" y="1832207"/>
            <a:ext cx="16036065" cy="1657284"/>
          </a:xfrm>
          <a:prstGeom prst="rect">
            <a:avLst/>
          </a:prstGeom>
        </p:spPr>
        <p:txBody>
          <a:bodyPr lIns="0" tIns="0" rIns="0" bIns="0" rtlCol="0" anchor="t">
            <a:spAutoFit/>
          </a:bodyPr>
          <a:lstStyle/>
          <a:p>
            <a:pPr algn="ctr">
              <a:lnSpc>
                <a:spcPts val="6599"/>
              </a:lnSpc>
              <a:spcBef>
                <a:spcPct val="0"/>
              </a:spcBef>
            </a:pPr>
            <a:r>
              <a:rPr lang="en-US" sz="5499">
                <a:solidFill>
                  <a:srgbClr val="003EA8"/>
                </a:solidFill>
                <a:latin typeface="Muli"/>
                <a:ea typeface="Muli"/>
                <a:cs typeface="Muli"/>
                <a:sym typeface="Muli"/>
              </a:rPr>
              <a:t> Case 2: Advanced 1 (Thêm thông tin cho biểu đồ)</a:t>
            </a:r>
          </a:p>
          <a:p>
            <a:pPr algn="ctr">
              <a:lnSpc>
                <a:spcPts val="6599"/>
              </a:lnSpc>
              <a:spcBef>
                <a:spcPct val="0"/>
              </a:spcBef>
            </a:pPr>
            <a:endParaRPr lang="en-US" sz="5499">
              <a:solidFill>
                <a:srgbClr val="003EA8"/>
              </a:solidFill>
              <a:latin typeface="Muli"/>
              <a:ea typeface="Muli"/>
              <a:cs typeface="Muli"/>
              <a:sym typeface="Mul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385799"/>
            <a:ext cx="14750492" cy="1657818"/>
          </a:xfrm>
          <a:prstGeom prst="rect">
            <a:avLst/>
          </a:prstGeom>
        </p:spPr>
        <p:txBody>
          <a:bodyPr lIns="0" tIns="0" rIns="0" bIns="0" rtlCol="0" anchor="t">
            <a:spAutoFit/>
          </a:bodyPr>
          <a:lstStyle/>
          <a:p>
            <a:pPr algn="ctr">
              <a:lnSpc>
                <a:spcPts val="6599"/>
              </a:lnSpc>
            </a:pPr>
            <a:r>
              <a:rPr lang="en-US" sz="5499" b="1">
                <a:solidFill>
                  <a:srgbClr val="003EA8"/>
                </a:solidFill>
                <a:latin typeface="Muli Bold"/>
                <a:ea typeface="Muli Bold"/>
                <a:cs typeface="Muli Bold"/>
                <a:sym typeface="Muli Bold"/>
              </a:rPr>
              <a:t>1.2.2 Bài thực hành 1</a:t>
            </a:r>
          </a:p>
          <a:p>
            <a:pPr algn="ctr">
              <a:lnSpc>
                <a:spcPts val="6599"/>
              </a:lnSpc>
            </a:pPr>
            <a:endParaRPr lang="en-US" sz="5499" b="1">
              <a:solidFill>
                <a:srgbClr val="003EA8"/>
              </a:solidFill>
              <a:latin typeface="Muli Bold"/>
              <a:ea typeface="Muli Bold"/>
              <a:cs typeface="Muli Bold"/>
              <a:sym typeface="Muli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681974" y="169977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2218703" y="3204387"/>
            <a:ext cx="11875968" cy="5641085"/>
          </a:xfrm>
          <a:custGeom>
            <a:avLst/>
            <a:gdLst/>
            <a:ahLst/>
            <a:cxnLst/>
            <a:rect l="l" t="t" r="r" b="b"/>
            <a:pathLst>
              <a:path w="11875968" h="5641085">
                <a:moveTo>
                  <a:pt x="0" y="0"/>
                </a:moveTo>
                <a:lnTo>
                  <a:pt x="11875968" y="0"/>
                </a:lnTo>
                <a:lnTo>
                  <a:pt x="11875968" y="5641085"/>
                </a:lnTo>
                <a:lnTo>
                  <a:pt x="0" y="5641085"/>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563804" y="1699774"/>
            <a:ext cx="11918984" cy="1657284"/>
          </a:xfrm>
          <a:prstGeom prst="rect">
            <a:avLst/>
          </a:prstGeom>
        </p:spPr>
        <p:txBody>
          <a:bodyPr lIns="0" tIns="0" rIns="0" bIns="0" rtlCol="0" anchor="t">
            <a:spAutoFit/>
          </a:bodyPr>
          <a:lstStyle/>
          <a:p>
            <a:pPr algn="ctr">
              <a:lnSpc>
                <a:spcPts val="6599"/>
              </a:lnSpc>
              <a:spcBef>
                <a:spcPct val="0"/>
              </a:spcBef>
            </a:pPr>
            <a:r>
              <a:rPr lang="en-US" sz="5499">
                <a:solidFill>
                  <a:srgbClr val="003EA8"/>
                </a:solidFill>
                <a:latin typeface="Muli"/>
                <a:ea typeface="Muli"/>
                <a:cs typeface="Muli"/>
                <a:sym typeface="Muli"/>
              </a:rPr>
              <a:t> Case 3: Xem nhiều góc nhìn cùng lúc</a:t>
            </a:r>
          </a:p>
          <a:p>
            <a:pPr algn="ctr">
              <a:lnSpc>
                <a:spcPts val="6599"/>
              </a:lnSpc>
              <a:spcBef>
                <a:spcPct val="0"/>
              </a:spcBef>
            </a:pPr>
            <a:endParaRPr lang="en-US" sz="5499">
              <a:solidFill>
                <a:srgbClr val="003EA8"/>
              </a:solidFill>
              <a:latin typeface="Muli"/>
              <a:ea typeface="Muli"/>
              <a:cs typeface="Muli"/>
              <a:sym typeface="Mul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385799"/>
            <a:ext cx="14750492" cy="828909"/>
          </a:xfrm>
          <a:prstGeom prst="rect">
            <a:avLst/>
          </a:prstGeom>
        </p:spPr>
        <p:txBody>
          <a:bodyPr lIns="0" tIns="0" rIns="0" bIns="0" rtlCol="0" anchor="t">
            <a:spAutoFit/>
          </a:bodyPr>
          <a:lstStyle/>
          <a:p>
            <a:pPr algn="ctr">
              <a:lnSpc>
                <a:spcPts val="6599"/>
              </a:lnSpc>
            </a:pPr>
            <a:r>
              <a:rPr lang="en-US" sz="5499" b="1">
                <a:solidFill>
                  <a:srgbClr val="003EA8"/>
                </a:solidFill>
                <a:latin typeface="Muli Bold"/>
                <a:ea typeface="Muli Bold"/>
                <a:cs typeface="Muli Bold"/>
                <a:sym typeface="Muli Bold"/>
              </a:rPr>
              <a:t>1.2.3 Bài thực hành 2</a:t>
            </a: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464479"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TextBox 9"/>
          <p:cNvSpPr txBox="1"/>
          <p:nvPr/>
        </p:nvSpPr>
        <p:spPr>
          <a:xfrm>
            <a:off x="1315779" y="2685992"/>
            <a:ext cx="16256409" cy="3673421"/>
          </a:xfrm>
          <a:prstGeom prst="rect">
            <a:avLst/>
          </a:prstGeom>
        </p:spPr>
        <p:txBody>
          <a:bodyPr lIns="0" tIns="0" rIns="0" bIns="0" rtlCol="0" anchor="t">
            <a:spAutoFit/>
          </a:bodyPr>
          <a:lstStyle/>
          <a:p>
            <a:pPr algn="ctr">
              <a:lnSpc>
                <a:spcPts val="5866"/>
              </a:lnSpc>
              <a:spcBef>
                <a:spcPct val="0"/>
              </a:spcBef>
            </a:pPr>
            <a:r>
              <a:rPr lang="en-US" sz="4889">
                <a:solidFill>
                  <a:srgbClr val="003EA8"/>
                </a:solidFill>
                <a:latin typeface="Muli"/>
                <a:ea typeface="Muli"/>
                <a:cs typeface="Muli"/>
                <a:sym typeface="Muli"/>
              </a:rPr>
              <a:t>Thực hiện trực quan hóa dữ liệu trên tập dữ liệu về bệnh tiểu đường.Dữ liệu lấy tại</a:t>
            </a:r>
          </a:p>
          <a:p>
            <a:pPr algn="ctr">
              <a:lnSpc>
                <a:spcPts val="5866"/>
              </a:lnSpc>
              <a:spcBef>
                <a:spcPct val="0"/>
              </a:spcBef>
            </a:pPr>
            <a:r>
              <a:rPr lang="en-US" sz="4889" u="sng">
                <a:solidFill>
                  <a:srgbClr val="003EA8"/>
                </a:solidFill>
                <a:latin typeface="Muli"/>
                <a:ea typeface="Muli"/>
                <a:cs typeface="Muli"/>
                <a:sym typeface="Muli"/>
                <a:hlinkClick r:id="rId5" tooltip="https://www.kaggle.com/code/vincentlugat/pima-indians-diabetes-eda-prediction-0-906"/>
              </a:rPr>
              <a:t>https://www.kaggle.com/code/vincentlugat/pima-indians-diabetes-eda-prediction-0-906</a:t>
            </a:r>
          </a:p>
          <a:p>
            <a:pPr algn="ctr">
              <a:lnSpc>
                <a:spcPts val="5866"/>
              </a:lnSpc>
              <a:spcBef>
                <a:spcPct val="0"/>
              </a:spcBef>
            </a:pPr>
            <a:endParaRPr lang="en-US" sz="4889" u="sng">
              <a:solidFill>
                <a:srgbClr val="003EA8"/>
              </a:solidFill>
              <a:latin typeface="Muli"/>
              <a:ea typeface="Muli"/>
              <a:cs typeface="Muli"/>
              <a:sym typeface="Muli"/>
              <a:hlinkClick r:id="rId5" tooltip="https://www.kaggle.com/code/vincentlugat/pima-indians-diabetes-eda-prediction-0-906"/>
            </a:endParaRPr>
          </a:p>
        </p:txBody>
      </p:sp>
      <p:sp>
        <p:nvSpPr>
          <p:cNvPr id="10" name="TextBox 10"/>
          <p:cNvSpPr txBox="1"/>
          <p:nvPr/>
        </p:nvSpPr>
        <p:spPr>
          <a:xfrm>
            <a:off x="905495" y="6359413"/>
            <a:ext cx="16256409" cy="4143210"/>
          </a:xfrm>
          <a:prstGeom prst="rect">
            <a:avLst/>
          </a:prstGeom>
        </p:spPr>
        <p:txBody>
          <a:bodyPr lIns="0" tIns="0" rIns="0" bIns="0" rtlCol="0" anchor="t">
            <a:spAutoFit/>
          </a:bodyPr>
          <a:lstStyle/>
          <a:p>
            <a:pPr algn="ctr">
              <a:lnSpc>
                <a:spcPts val="6599"/>
              </a:lnSpc>
              <a:spcBef>
                <a:spcPct val="0"/>
              </a:spcBef>
            </a:pPr>
            <a:r>
              <a:rPr lang="en-US" sz="5499">
                <a:solidFill>
                  <a:srgbClr val="003EA8"/>
                </a:solidFill>
                <a:latin typeface="Muli"/>
                <a:ea typeface="Muli"/>
                <a:cs typeface="Muli"/>
                <a:sym typeface="Muli"/>
              </a:rPr>
              <a:t> Mục tiêu: Thực hành các kỹ thuật trực quan hóa để phân tích các yếu tố y tế liên quan đến bệnh tiểu đường.</a:t>
            </a:r>
          </a:p>
          <a:p>
            <a:pPr algn="ctr">
              <a:lnSpc>
                <a:spcPts val="6599"/>
              </a:lnSpc>
              <a:spcBef>
                <a:spcPct val="0"/>
              </a:spcBef>
            </a:pPr>
            <a:endParaRPr lang="en-US" sz="5499">
              <a:solidFill>
                <a:srgbClr val="003EA8"/>
              </a:solidFill>
              <a:latin typeface="Muli"/>
              <a:ea typeface="Muli"/>
              <a:cs typeface="Muli"/>
              <a:sym typeface="Muli"/>
            </a:endParaRPr>
          </a:p>
          <a:p>
            <a:pPr algn="ctr">
              <a:lnSpc>
                <a:spcPts val="6599"/>
              </a:lnSpc>
              <a:spcBef>
                <a:spcPct val="0"/>
              </a:spcBef>
            </a:pPr>
            <a:endParaRPr lang="en-US" sz="5499">
              <a:solidFill>
                <a:srgbClr val="003EA8"/>
              </a:solidFill>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385799"/>
            <a:ext cx="14750492" cy="1657818"/>
          </a:xfrm>
          <a:prstGeom prst="rect">
            <a:avLst/>
          </a:prstGeom>
        </p:spPr>
        <p:txBody>
          <a:bodyPr lIns="0" tIns="0" rIns="0" bIns="0" rtlCol="0" anchor="t">
            <a:spAutoFit/>
          </a:bodyPr>
          <a:lstStyle/>
          <a:p>
            <a:pPr algn="ctr">
              <a:lnSpc>
                <a:spcPts val="6599"/>
              </a:lnSpc>
            </a:pPr>
            <a:r>
              <a:rPr lang="en-US" sz="5499" b="1">
                <a:solidFill>
                  <a:srgbClr val="003EA8"/>
                </a:solidFill>
                <a:latin typeface="Muli Bold"/>
                <a:ea typeface="Muli Bold"/>
                <a:cs typeface="Muli Bold"/>
                <a:sym typeface="Muli Bold"/>
              </a:rPr>
              <a:t>1.2.2 Bài thực hành 1</a:t>
            </a:r>
          </a:p>
          <a:p>
            <a:pPr algn="ctr">
              <a:lnSpc>
                <a:spcPts val="6599"/>
              </a:lnSpc>
            </a:pPr>
            <a:endParaRPr lang="en-US" sz="5499" b="1">
              <a:solidFill>
                <a:srgbClr val="003EA8"/>
              </a:solidFill>
              <a:latin typeface="Muli Bold"/>
              <a:ea typeface="Muli Bold"/>
              <a:cs typeface="Muli Bold"/>
              <a:sym typeface="Muli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563804"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1857623" y="3358802"/>
            <a:ext cx="14498204" cy="5835527"/>
          </a:xfrm>
          <a:custGeom>
            <a:avLst/>
            <a:gdLst/>
            <a:ahLst/>
            <a:cxnLst/>
            <a:rect l="l" t="t" r="r" b="b"/>
            <a:pathLst>
              <a:path w="14498204" h="5835527">
                <a:moveTo>
                  <a:pt x="0" y="0"/>
                </a:moveTo>
                <a:lnTo>
                  <a:pt x="14498204" y="0"/>
                </a:lnTo>
                <a:lnTo>
                  <a:pt x="14498204" y="5835527"/>
                </a:lnTo>
                <a:lnTo>
                  <a:pt x="0" y="5835527"/>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1857623" y="1649018"/>
            <a:ext cx="15911516" cy="2262505"/>
          </a:xfrm>
          <a:prstGeom prst="rect">
            <a:avLst/>
          </a:prstGeom>
        </p:spPr>
        <p:txBody>
          <a:bodyPr lIns="0" tIns="0" rIns="0" bIns="0" rtlCol="0" anchor="t">
            <a:spAutoFit/>
          </a:bodyPr>
          <a:lstStyle/>
          <a:p>
            <a:pPr algn="l">
              <a:lnSpc>
                <a:spcPts val="6020"/>
              </a:lnSpc>
            </a:pPr>
            <a:r>
              <a:rPr lang="en-US" sz="4300" b="1">
                <a:solidFill>
                  <a:srgbClr val="003EA8"/>
                </a:solidFill>
                <a:latin typeface="DejaVu Serif Bold"/>
                <a:ea typeface="DejaVu Serif Bold"/>
                <a:cs typeface="DejaVu Serif Bold"/>
                <a:sym typeface="DejaVu Serif Bold"/>
              </a:rPr>
              <a:t>1. Chuẩn bị dữ liệu cho trực quan hóa dữ liệu</a:t>
            </a:r>
          </a:p>
          <a:p>
            <a:pPr algn="l">
              <a:lnSpc>
                <a:spcPts val="6020"/>
              </a:lnSpc>
            </a:pPr>
            <a:r>
              <a:rPr lang="en-US" sz="4300" b="1">
                <a:solidFill>
                  <a:srgbClr val="003EA8"/>
                </a:solidFill>
                <a:latin typeface="DejaVu Serif Bold"/>
                <a:ea typeface="DejaVu Serif Bold"/>
                <a:cs typeface="DejaVu Serif Bold"/>
                <a:sym typeface="DejaVu Serif Bold"/>
              </a:rPr>
              <a:t>Tải dữ liệu và các thư viện cần thiết.</a:t>
            </a:r>
          </a:p>
          <a:p>
            <a:pPr algn="l">
              <a:lnSpc>
                <a:spcPts val="6020"/>
              </a:lnSpc>
            </a:pPr>
            <a:endParaRPr lang="en-US" sz="4300" b="1">
              <a:solidFill>
                <a:srgbClr val="003EA8"/>
              </a:solidFill>
              <a:latin typeface="DejaVu Serif Bold"/>
              <a:ea typeface="DejaVu Serif Bold"/>
              <a:cs typeface="DejaVu Serif Bold"/>
              <a:sym typeface="DejaVu Serif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680808"/>
            <a:ext cx="16439375" cy="3503822"/>
            <a:chOff x="0" y="0"/>
            <a:chExt cx="5997128" cy="1278204"/>
          </a:xfrm>
        </p:grpSpPr>
        <p:sp>
          <p:nvSpPr>
            <p:cNvPr id="4" name="Freeform 4"/>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en-US"/>
            </a:p>
          </p:txBody>
        </p:sp>
      </p:grpSp>
      <p:graphicFrame>
        <p:nvGraphicFramePr>
          <p:cNvPr id="5" name="Table 5"/>
          <p:cNvGraphicFramePr>
            <a:graphicFrameLocks noGrp="1"/>
          </p:cNvGraphicFramePr>
          <p:nvPr/>
        </p:nvGraphicFramePr>
        <p:xfrm>
          <a:off x="938290" y="4563447"/>
          <a:ext cx="16439375" cy="4075074"/>
        </p:xfrm>
        <a:graphic>
          <a:graphicData uri="http://schemas.openxmlformats.org/drawingml/2006/table">
            <a:tbl>
              <a:tblPr/>
              <a:tblGrid>
                <a:gridCol w="8252482">
                  <a:extLst>
                    <a:ext uri="{9D8B030D-6E8A-4147-A177-3AD203B41FA5}">
                      <a16:colId xmlns:a16="http://schemas.microsoft.com/office/drawing/2014/main" val="20000"/>
                    </a:ext>
                  </a:extLst>
                </a:gridCol>
                <a:gridCol w="8186893">
                  <a:extLst>
                    <a:ext uri="{9D8B030D-6E8A-4147-A177-3AD203B41FA5}">
                      <a16:colId xmlns:a16="http://schemas.microsoft.com/office/drawing/2014/main" val="20001"/>
                    </a:ext>
                  </a:extLst>
                </a:gridCol>
              </a:tblGrid>
              <a:tr h="1264425">
                <a:tc>
                  <a:txBody>
                    <a:bodyPr/>
                    <a:lstStyle/>
                    <a:p>
                      <a:pPr algn="ctr">
                        <a:lnSpc>
                          <a:spcPts val="2800"/>
                        </a:lnSpc>
                        <a:defRPr/>
                      </a:pPr>
                      <a:r>
                        <a:rPr lang="en-US" sz="2000">
                          <a:solidFill>
                            <a:srgbClr val="000000"/>
                          </a:solidFill>
                          <a:latin typeface="Cabin"/>
                          <a:ea typeface="Cabin"/>
                          <a:cs typeface="Cabin"/>
                          <a:sym typeface="Cabin"/>
                        </a:rPr>
                        <a:t>1.Vai trò và Tầm quan trọng của Trực quan hóa dữ liệu trong EDA</a:t>
                      </a:r>
                      <a:endParaRPr lang="en-US" sz="1100"/>
                    </a:p>
                    <a:p>
                      <a:pPr algn="ctr">
                        <a:lnSpc>
                          <a:spcPts val="2800"/>
                        </a:lnSpc>
                      </a:pP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bin"/>
                          <a:ea typeface="Cabin"/>
                          <a:cs typeface="Cabin"/>
                          <a:sym typeface="Cabin"/>
                        </a:rPr>
                        <a:t>2. Các loại biểu đồ phổ biến và Trường hợp sử dụng</a:t>
                      </a:r>
                      <a:endParaRPr lang="en-US" sz="1100"/>
                    </a:p>
                    <a:p>
                      <a:pPr algn="ctr">
                        <a:lnSpc>
                          <a:spcPts val="2800"/>
                        </a:lnSpc>
                      </a:pP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296175">
                <a:tc>
                  <a:txBody>
                    <a:bodyPr/>
                    <a:lstStyle/>
                    <a:p>
                      <a:pPr algn="ctr">
                        <a:lnSpc>
                          <a:spcPts val="2800"/>
                        </a:lnSpc>
                        <a:defRPr/>
                      </a:pPr>
                      <a:r>
                        <a:rPr lang="en-US" sz="2000">
                          <a:solidFill>
                            <a:srgbClr val="000000"/>
                          </a:solidFill>
                          <a:latin typeface="Cabin"/>
                          <a:ea typeface="Cabin"/>
                          <a:cs typeface="Cabin"/>
                          <a:sym typeface="Cabin"/>
                        </a:rPr>
                        <a:t>3.Cách chọn loại biểu đồ phù hợp</a:t>
                      </a:r>
                      <a:endParaRPr lang="en-US" sz="1100"/>
                    </a:p>
                    <a:p>
                      <a:pPr algn="ctr">
                        <a:lnSpc>
                          <a:spcPts val="2800"/>
                        </a:lnSpc>
                      </a:pP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2800"/>
                        </a:lnSpc>
                        <a:defRPr/>
                      </a:pPr>
                      <a:r>
                        <a:rPr lang="en-US" sz="2000">
                          <a:solidFill>
                            <a:srgbClr val="000000"/>
                          </a:solidFill>
                          <a:latin typeface="Cabin"/>
                          <a:ea typeface="Cabin"/>
                          <a:cs typeface="Cabin"/>
                          <a:sym typeface="Cabin"/>
                        </a:rPr>
                        <a:t>4.Sự khác biệt giữa các thư viện trực quan hóa trong Python</a:t>
                      </a:r>
                      <a:endParaRPr lang="en-US" sz="1100"/>
                    </a:p>
                    <a:p>
                      <a:pPr algn="ctr">
                        <a:lnSpc>
                          <a:spcPts val="2800"/>
                        </a:lnSpc>
                      </a:pP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514475">
                <a:tc>
                  <a:txBody>
                    <a:bodyPr/>
                    <a:lstStyle/>
                    <a:p>
                      <a:pPr algn="ctr">
                        <a:lnSpc>
                          <a:spcPts val="2800"/>
                        </a:lnSpc>
                        <a:defRPr/>
                      </a:pPr>
                      <a:r>
                        <a:rPr lang="en-US" sz="2000">
                          <a:solidFill>
                            <a:srgbClr val="000000"/>
                          </a:solidFill>
                          <a:latin typeface="Cabin"/>
                          <a:ea typeface="Cabin"/>
                          <a:cs typeface="Cabin"/>
                          <a:sym typeface="Cabin"/>
                        </a:rPr>
                        <a:t>5.Các nguyên tắc thiết kế biểu đồ hiệu quả</a:t>
                      </a:r>
                      <a:endParaRPr lang="en-US" sz="1100"/>
                    </a:p>
                    <a:p>
                      <a:pPr algn="ctr">
                        <a:lnSpc>
                          <a:spcPts val="2800"/>
                        </a:lnSpc>
                      </a:pP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tc>
                  <a:txBody>
                    <a:bodyPr/>
                    <a:lstStyle/>
                    <a:p>
                      <a:pPr algn="ctr">
                        <a:lnSpc>
                          <a:spcPts val="2800"/>
                        </a:lnSpc>
                        <a:defRPr/>
                      </a:pPr>
                      <a:endParaRPr lang="en-US" sz="1100"/>
                    </a:p>
                    <a:p>
                      <a:pPr algn="ctr">
                        <a:lnSpc>
                          <a:spcPts val="2800"/>
                        </a:lnSpc>
                      </a:pPr>
                      <a:r>
                        <a:rPr lang="en-US" sz="2000">
                          <a:solidFill>
                            <a:srgbClr val="000000"/>
                          </a:solidFill>
                          <a:latin typeface="Cabin"/>
                          <a:ea typeface="Cabin"/>
                          <a:cs typeface="Cabin"/>
                          <a:sym typeface="Cabin"/>
                        </a:rPr>
                        <a:t>6. Code mẫu tạo biểu đồ đơn giản bằng Matplotlib</a:t>
                      </a:r>
                    </a:p>
                    <a:p>
                      <a:pPr algn="ctr">
                        <a:lnSpc>
                          <a:spcPts val="2800"/>
                        </a:lnSpc>
                      </a:pPr>
                      <a:endParaRPr lang="en-US" sz="2000">
                        <a:solidFill>
                          <a:srgbClr val="000000"/>
                        </a:solidFill>
                        <a:latin typeface="Cabin"/>
                        <a:ea typeface="Cabin"/>
                        <a:cs typeface="Cabin"/>
                        <a:sym typeface="Cabin"/>
                      </a:endParaRPr>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895970" y="9044945"/>
            <a:ext cx="3539104" cy="617207"/>
            <a:chOff x="0" y="0"/>
            <a:chExt cx="4718805" cy="822943"/>
          </a:xfrm>
        </p:grpSpPr>
        <p:grpSp>
          <p:nvGrpSpPr>
            <p:cNvPr id="7" name="Group 7"/>
            <p:cNvGrpSpPr/>
            <p:nvPr/>
          </p:nvGrpSpPr>
          <p:grpSpPr>
            <a:xfrm>
              <a:off x="0" y="0"/>
              <a:ext cx="4718805" cy="822943"/>
              <a:chOff x="0" y="0"/>
              <a:chExt cx="1291075" cy="225159"/>
            </a:xfrm>
          </p:grpSpPr>
          <p:sp>
            <p:nvSpPr>
              <p:cNvPr id="8" name="Freeform 8"/>
              <p:cNvSpPr/>
              <p:nvPr/>
            </p:nvSpPr>
            <p:spPr>
              <a:xfrm>
                <a:off x="0" y="0"/>
                <a:ext cx="1291075" cy="225159"/>
              </a:xfrm>
              <a:custGeom>
                <a:avLst/>
                <a:gdLst/>
                <a:ahLst/>
                <a:cxnLst/>
                <a:rect l="l" t="t" r="r" b="b"/>
                <a:pathLst>
                  <a:path w="1291075" h="225159">
                    <a:moveTo>
                      <a:pt x="0" y="0"/>
                    </a:moveTo>
                    <a:lnTo>
                      <a:pt x="1291075" y="0"/>
                    </a:lnTo>
                    <a:lnTo>
                      <a:pt x="1291075" y="225159"/>
                    </a:lnTo>
                    <a:lnTo>
                      <a:pt x="0" y="225159"/>
                    </a:lnTo>
                    <a:close/>
                  </a:path>
                </a:pathLst>
              </a:custGeom>
              <a:solidFill>
                <a:srgbClr val="FFFFFF"/>
              </a:solidFill>
            </p:spPr>
            <p:txBody>
              <a:bodyPr/>
              <a:lstStyle/>
              <a:p>
                <a:endParaRPr lang="en-US"/>
              </a:p>
            </p:txBody>
          </p:sp>
        </p:grpSp>
        <p:sp>
          <p:nvSpPr>
            <p:cNvPr id="9" name="TextBox 9"/>
            <p:cNvSpPr txBox="1"/>
            <p:nvPr/>
          </p:nvSpPr>
          <p:spPr>
            <a:xfrm>
              <a:off x="307158" y="226475"/>
              <a:ext cx="4104490" cy="408093"/>
            </a:xfrm>
            <a:prstGeom prst="rect">
              <a:avLst/>
            </a:prstGeom>
          </p:spPr>
          <p:txBody>
            <a:bodyPr lIns="0" tIns="0" rIns="0" bIns="0" rtlCol="0" anchor="t">
              <a:spAutoFit/>
            </a:bodyPr>
            <a:lstStyle/>
            <a:p>
              <a:pPr algn="ctr">
                <a:lnSpc>
                  <a:spcPts val="2554"/>
                </a:lnSpc>
              </a:pPr>
              <a:r>
                <a:rPr lang="en-US" sz="1824" u="none">
                  <a:solidFill>
                    <a:srgbClr val="003EA8"/>
                  </a:solidFill>
                  <a:latin typeface="Cabin"/>
                  <a:ea typeface="Cabin"/>
                  <a:cs typeface="Cabin"/>
                  <a:sym typeface="Cabin"/>
                </a:rPr>
                <a:t>Quay lại Trang Chương trình</a:t>
              </a:r>
            </a:p>
          </p:txBody>
        </p:sp>
      </p:grpSp>
      <p:sp>
        <p:nvSpPr>
          <p:cNvPr id="10" name="Freeform 10"/>
          <p:cNvSpPr/>
          <p:nvPr/>
        </p:nvSpPr>
        <p:spPr>
          <a:xfrm>
            <a:off x="11989663" y="8797919"/>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1702764" y="8942224"/>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3318882" y="-411324"/>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608297" y="158885"/>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2460195" y="1248062"/>
            <a:ext cx="13395565" cy="2457318"/>
          </a:xfrm>
          <a:prstGeom prst="rect">
            <a:avLst/>
          </a:prstGeom>
        </p:spPr>
        <p:txBody>
          <a:bodyPr lIns="0" tIns="0" rIns="0" bIns="0" rtlCol="0" anchor="t">
            <a:spAutoFit/>
          </a:bodyPr>
          <a:lstStyle/>
          <a:p>
            <a:pPr algn="ctr">
              <a:lnSpc>
                <a:spcPts val="9720"/>
              </a:lnSpc>
            </a:pPr>
            <a:r>
              <a:rPr lang="en-US" sz="8100" b="1">
                <a:solidFill>
                  <a:srgbClr val="003EA8"/>
                </a:solidFill>
                <a:latin typeface="Muli Bold"/>
                <a:ea typeface="Muli Bold"/>
                <a:cs typeface="Muli Bold"/>
                <a:sym typeface="Muli Bold"/>
              </a:rPr>
              <a:t>1.2.1. Ôn tập lý thuyết</a:t>
            </a:r>
          </a:p>
          <a:p>
            <a:pPr algn="ctr">
              <a:lnSpc>
                <a:spcPts val="9720"/>
              </a:lnSpc>
            </a:pPr>
            <a:endParaRPr lang="en-US" sz="8100" b="1">
              <a:solidFill>
                <a:srgbClr val="003EA8"/>
              </a:solidFill>
              <a:latin typeface="Muli Bold"/>
              <a:ea typeface="Muli Bold"/>
              <a:cs typeface="Muli Bold"/>
              <a:sym typeface="Muli Bold"/>
            </a:endParaRPr>
          </a:p>
        </p:txBody>
      </p:sp>
      <p:graphicFrame>
        <p:nvGraphicFramePr>
          <p:cNvPr id="15" name="Table 15"/>
          <p:cNvGraphicFramePr>
            <a:graphicFrameLocks noGrp="1"/>
          </p:cNvGraphicFramePr>
          <p:nvPr/>
        </p:nvGraphicFramePr>
        <p:xfrm>
          <a:off x="4893803" y="8753475"/>
          <a:ext cx="8205943" cy="1312727"/>
        </p:xfrm>
        <a:graphic>
          <a:graphicData uri="http://schemas.openxmlformats.org/drawingml/2006/table">
            <a:tbl>
              <a:tblPr/>
              <a:tblGrid>
                <a:gridCol w="8205943">
                  <a:extLst>
                    <a:ext uri="{9D8B030D-6E8A-4147-A177-3AD203B41FA5}">
                      <a16:colId xmlns:a16="http://schemas.microsoft.com/office/drawing/2014/main" val="20000"/>
                    </a:ext>
                  </a:extLst>
                </a:gridCol>
              </a:tblGrid>
              <a:tr h="1099138">
                <a:tc>
                  <a:txBody>
                    <a:bodyPr/>
                    <a:lstStyle/>
                    <a:p>
                      <a:pPr algn="ctr">
                        <a:lnSpc>
                          <a:spcPts val="2800"/>
                        </a:lnSpc>
                        <a:defRPr/>
                      </a:pPr>
                      <a:r>
                        <a:rPr lang="en-US" sz="2000" b="1">
                          <a:solidFill>
                            <a:srgbClr val="000000"/>
                          </a:solidFill>
                          <a:latin typeface="Cabin Bold"/>
                          <a:ea typeface="Cabin Bold"/>
                          <a:cs typeface="Cabin Bold"/>
                          <a:sym typeface="Cabin Bold"/>
                        </a:rPr>
                        <a:t>7.Cách xuất biểu đồ ra các định dạng file</a:t>
                      </a:r>
                      <a:endParaRPr lang="en-US" sz="1100"/>
                    </a:p>
                    <a:p>
                      <a:pPr algn="ctr">
                        <a:lnSpc>
                          <a:spcPts val="2800"/>
                        </a:lnSpc>
                      </a:pP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385799"/>
            <a:ext cx="14750492" cy="1657818"/>
          </a:xfrm>
          <a:prstGeom prst="rect">
            <a:avLst/>
          </a:prstGeom>
        </p:spPr>
        <p:txBody>
          <a:bodyPr lIns="0" tIns="0" rIns="0" bIns="0" rtlCol="0" anchor="t">
            <a:spAutoFit/>
          </a:bodyPr>
          <a:lstStyle/>
          <a:p>
            <a:pPr algn="ctr">
              <a:lnSpc>
                <a:spcPts val="6599"/>
              </a:lnSpc>
            </a:pPr>
            <a:r>
              <a:rPr lang="en-US" sz="5499" b="1">
                <a:solidFill>
                  <a:srgbClr val="003EA8"/>
                </a:solidFill>
                <a:latin typeface="Muli Bold"/>
                <a:ea typeface="Muli Bold"/>
                <a:cs typeface="Muli Bold"/>
                <a:sym typeface="Muli Bold"/>
              </a:rPr>
              <a:t>1.2.2 Bài thực hành 1</a:t>
            </a:r>
          </a:p>
          <a:p>
            <a:pPr algn="ctr">
              <a:lnSpc>
                <a:spcPts val="6599"/>
              </a:lnSpc>
            </a:pPr>
            <a:endParaRPr lang="en-US" sz="5499" b="1">
              <a:solidFill>
                <a:srgbClr val="003EA8"/>
              </a:solidFill>
              <a:latin typeface="Muli Bold"/>
              <a:ea typeface="Muli Bold"/>
              <a:cs typeface="Muli Bold"/>
              <a:sym typeface="Muli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0"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1476164" y="3382054"/>
            <a:ext cx="7651802" cy="5876246"/>
          </a:xfrm>
          <a:custGeom>
            <a:avLst/>
            <a:gdLst/>
            <a:ahLst/>
            <a:cxnLst/>
            <a:rect l="l" t="t" r="r" b="b"/>
            <a:pathLst>
              <a:path w="7651802" h="5876246">
                <a:moveTo>
                  <a:pt x="0" y="0"/>
                </a:moveTo>
                <a:lnTo>
                  <a:pt x="7651802" y="0"/>
                </a:lnTo>
                <a:lnTo>
                  <a:pt x="7651802" y="5876246"/>
                </a:lnTo>
                <a:lnTo>
                  <a:pt x="0" y="5876246"/>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685287" y="1584034"/>
            <a:ext cx="13880704" cy="1657284"/>
          </a:xfrm>
          <a:prstGeom prst="rect">
            <a:avLst/>
          </a:prstGeom>
        </p:spPr>
        <p:txBody>
          <a:bodyPr lIns="0" tIns="0" rIns="0" bIns="0" rtlCol="0" anchor="t">
            <a:spAutoFit/>
          </a:bodyPr>
          <a:lstStyle/>
          <a:p>
            <a:pPr algn="ctr">
              <a:lnSpc>
                <a:spcPts val="6599"/>
              </a:lnSpc>
              <a:spcBef>
                <a:spcPct val="0"/>
              </a:spcBef>
            </a:pPr>
            <a:r>
              <a:rPr lang="en-US" sz="5499">
                <a:solidFill>
                  <a:srgbClr val="003EA8"/>
                </a:solidFill>
                <a:latin typeface="Muli"/>
                <a:ea typeface="Muli"/>
                <a:cs typeface="Muli"/>
                <a:sym typeface="Muli"/>
              </a:rPr>
              <a:t> Trực quan hóa dữ liệu với thư viện Seaborn</a:t>
            </a:r>
          </a:p>
          <a:p>
            <a:pPr algn="ctr">
              <a:lnSpc>
                <a:spcPts val="6599"/>
              </a:lnSpc>
              <a:spcBef>
                <a:spcPct val="0"/>
              </a:spcBef>
            </a:pPr>
            <a:endParaRPr lang="en-US" sz="5499">
              <a:solidFill>
                <a:srgbClr val="003EA8"/>
              </a:solidFill>
              <a:latin typeface="Muli"/>
              <a:ea typeface="Muli"/>
              <a:cs typeface="Muli"/>
              <a:sym typeface="Muli"/>
            </a:endParaRPr>
          </a:p>
        </p:txBody>
      </p:sp>
      <p:sp>
        <p:nvSpPr>
          <p:cNvPr id="11" name="TextBox 11"/>
          <p:cNvSpPr txBox="1"/>
          <p:nvPr/>
        </p:nvSpPr>
        <p:spPr>
          <a:xfrm>
            <a:off x="-1996482" y="2660895"/>
            <a:ext cx="13880704" cy="580423"/>
          </a:xfrm>
          <a:prstGeom prst="rect">
            <a:avLst/>
          </a:prstGeom>
        </p:spPr>
        <p:txBody>
          <a:bodyPr lIns="0" tIns="0" rIns="0" bIns="0" rtlCol="0" anchor="t">
            <a:spAutoFit/>
          </a:bodyPr>
          <a:lstStyle/>
          <a:p>
            <a:pPr algn="ctr">
              <a:lnSpc>
                <a:spcPts val="4759"/>
              </a:lnSpc>
            </a:pPr>
            <a:r>
              <a:rPr lang="en-US" sz="3399">
                <a:solidFill>
                  <a:srgbClr val="003EA8"/>
                </a:solidFill>
                <a:latin typeface="Noto Serif Display"/>
                <a:ea typeface="Noto Serif Display"/>
                <a:cs typeface="Noto Serif Display"/>
                <a:sym typeface="Noto Serif Display"/>
              </a:rPr>
              <a:t>Case 1 &amp; 2: Vẽ biểu đồ cơ bản và nâng cao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385799"/>
            <a:ext cx="14750492" cy="1657818"/>
          </a:xfrm>
          <a:prstGeom prst="rect">
            <a:avLst/>
          </a:prstGeom>
        </p:spPr>
        <p:txBody>
          <a:bodyPr lIns="0" tIns="0" rIns="0" bIns="0" rtlCol="0" anchor="t">
            <a:spAutoFit/>
          </a:bodyPr>
          <a:lstStyle/>
          <a:p>
            <a:pPr algn="ctr">
              <a:lnSpc>
                <a:spcPts val="6599"/>
              </a:lnSpc>
            </a:pPr>
            <a:r>
              <a:rPr lang="en-US" sz="5499" b="1">
                <a:solidFill>
                  <a:srgbClr val="003EA8"/>
                </a:solidFill>
                <a:latin typeface="Muli Bold"/>
                <a:ea typeface="Muli Bold"/>
                <a:cs typeface="Muli Bold"/>
                <a:sym typeface="Muli Bold"/>
              </a:rPr>
              <a:t>1.2.2 Bài thực hành 1</a:t>
            </a:r>
          </a:p>
          <a:p>
            <a:pPr algn="ctr">
              <a:lnSpc>
                <a:spcPts val="6599"/>
              </a:lnSpc>
            </a:pPr>
            <a:endParaRPr lang="en-US" sz="5499" b="1">
              <a:solidFill>
                <a:srgbClr val="003EA8"/>
              </a:solidFill>
              <a:latin typeface="Muli Bold"/>
              <a:ea typeface="Muli Bold"/>
              <a:cs typeface="Muli Bold"/>
              <a:sym typeface="Muli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563804"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1490321" y="3433893"/>
            <a:ext cx="15028925" cy="4151741"/>
          </a:xfrm>
          <a:custGeom>
            <a:avLst/>
            <a:gdLst/>
            <a:ahLst/>
            <a:cxnLst/>
            <a:rect l="l" t="t" r="r" b="b"/>
            <a:pathLst>
              <a:path w="15028925" h="4151741">
                <a:moveTo>
                  <a:pt x="0" y="0"/>
                </a:moveTo>
                <a:lnTo>
                  <a:pt x="15028925" y="0"/>
                </a:lnTo>
                <a:lnTo>
                  <a:pt x="15028925" y="4151740"/>
                </a:lnTo>
                <a:lnTo>
                  <a:pt x="0" y="4151740"/>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685287" y="1613414"/>
            <a:ext cx="13501357" cy="1820479"/>
          </a:xfrm>
          <a:prstGeom prst="rect">
            <a:avLst/>
          </a:prstGeom>
        </p:spPr>
        <p:txBody>
          <a:bodyPr lIns="0" tIns="0" rIns="0" bIns="0" rtlCol="0" anchor="t">
            <a:spAutoFit/>
          </a:bodyPr>
          <a:lstStyle/>
          <a:p>
            <a:pPr algn="ctr">
              <a:lnSpc>
                <a:spcPts val="7279"/>
              </a:lnSpc>
            </a:pPr>
            <a:r>
              <a:rPr lang="en-US" sz="5199" b="1">
                <a:solidFill>
                  <a:srgbClr val="003EA8"/>
                </a:solidFill>
                <a:latin typeface="DejaVu Serif Bold"/>
                <a:ea typeface="DejaVu Serif Bold"/>
                <a:cs typeface="DejaVu Serif Bold"/>
                <a:sym typeface="DejaVu Serif Bold"/>
              </a:rPr>
              <a:t> Case 3: Xem nhiều biểu đồ cùng lúc</a:t>
            </a:r>
          </a:p>
          <a:p>
            <a:pPr algn="ctr">
              <a:lnSpc>
                <a:spcPts val="7279"/>
              </a:lnSpc>
            </a:pPr>
            <a:endParaRPr lang="en-US" sz="5199" b="1">
              <a:solidFill>
                <a:srgbClr val="003EA8"/>
              </a:solidFill>
              <a:latin typeface="DejaVu Serif Bold"/>
              <a:ea typeface="DejaVu Serif Bold"/>
              <a:cs typeface="DejaVu Serif Bold"/>
              <a:sym typeface="DejaVu Serif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385799"/>
            <a:ext cx="14750492" cy="1657818"/>
          </a:xfrm>
          <a:prstGeom prst="rect">
            <a:avLst/>
          </a:prstGeom>
        </p:spPr>
        <p:txBody>
          <a:bodyPr lIns="0" tIns="0" rIns="0" bIns="0" rtlCol="0" anchor="t">
            <a:spAutoFit/>
          </a:bodyPr>
          <a:lstStyle/>
          <a:p>
            <a:pPr algn="ctr">
              <a:lnSpc>
                <a:spcPts val="6599"/>
              </a:lnSpc>
            </a:pPr>
            <a:r>
              <a:rPr lang="en-US" sz="5499" b="1">
                <a:solidFill>
                  <a:srgbClr val="003EA8"/>
                </a:solidFill>
                <a:latin typeface="Muli Bold"/>
                <a:ea typeface="Muli Bold"/>
                <a:cs typeface="Muli Bold"/>
                <a:sym typeface="Muli Bold"/>
              </a:rPr>
              <a:t>1.2.2 Bài thực hành 1</a:t>
            </a:r>
          </a:p>
          <a:p>
            <a:pPr algn="ctr">
              <a:lnSpc>
                <a:spcPts val="6599"/>
              </a:lnSpc>
            </a:pPr>
            <a:endParaRPr lang="en-US" sz="5499" b="1">
              <a:solidFill>
                <a:srgbClr val="003EA8"/>
              </a:solidFill>
              <a:latin typeface="Muli Bold"/>
              <a:ea typeface="Muli Bold"/>
              <a:cs typeface="Muli Bold"/>
              <a:sym typeface="Muli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243671" y="1466113"/>
            <a:ext cx="17663683" cy="8522112"/>
            <a:chOff x="0" y="0"/>
            <a:chExt cx="5215808" cy="2516446"/>
          </a:xfrm>
        </p:grpSpPr>
        <p:sp>
          <p:nvSpPr>
            <p:cNvPr id="8" name="Freeform 8"/>
            <p:cNvSpPr/>
            <p:nvPr/>
          </p:nvSpPr>
          <p:spPr>
            <a:xfrm>
              <a:off x="0" y="0"/>
              <a:ext cx="5215808" cy="2516446"/>
            </a:xfrm>
            <a:custGeom>
              <a:avLst/>
              <a:gdLst/>
              <a:ahLst/>
              <a:cxnLst/>
              <a:rect l="l" t="t" r="r" b="b"/>
              <a:pathLst>
                <a:path w="5215808" h="2516446">
                  <a:moveTo>
                    <a:pt x="0" y="0"/>
                  </a:moveTo>
                  <a:lnTo>
                    <a:pt x="5215808" y="0"/>
                  </a:lnTo>
                  <a:lnTo>
                    <a:pt x="5215808" y="2516446"/>
                  </a:lnTo>
                  <a:lnTo>
                    <a:pt x="0" y="2516446"/>
                  </a:lnTo>
                  <a:close/>
                </a:path>
              </a:pathLst>
            </a:custGeom>
            <a:solidFill>
              <a:srgbClr val="FFFFFF"/>
            </a:solidFill>
          </p:spPr>
          <p:txBody>
            <a:bodyPr/>
            <a:lstStyle/>
            <a:p>
              <a:endParaRPr lang="en-US"/>
            </a:p>
          </p:txBody>
        </p:sp>
      </p:grpSp>
      <p:sp>
        <p:nvSpPr>
          <p:cNvPr id="9" name="TextBox 9"/>
          <p:cNvSpPr txBox="1"/>
          <p:nvPr/>
        </p:nvSpPr>
        <p:spPr>
          <a:xfrm>
            <a:off x="685287" y="1498309"/>
            <a:ext cx="17602713" cy="1880794"/>
          </a:xfrm>
          <a:prstGeom prst="rect">
            <a:avLst/>
          </a:prstGeom>
        </p:spPr>
        <p:txBody>
          <a:bodyPr lIns="0" tIns="0" rIns="0" bIns="0" rtlCol="0" anchor="t">
            <a:spAutoFit/>
          </a:bodyPr>
          <a:lstStyle/>
          <a:p>
            <a:pPr algn="l">
              <a:lnSpc>
                <a:spcPts val="5020"/>
              </a:lnSpc>
            </a:pPr>
            <a:r>
              <a:rPr lang="en-US" sz="3585" b="1">
                <a:solidFill>
                  <a:srgbClr val="003EA8"/>
                </a:solidFill>
                <a:latin typeface="DejaVu Serif Bold"/>
                <a:ea typeface="DejaVu Serif Bold"/>
                <a:cs typeface="DejaVu Serif Bold"/>
                <a:sym typeface="DejaVu Serif Bold"/>
              </a:rPr>
              <a:t>Thực hiện EDA trên tập dữ liệu mua sắm tại siêu thị.Tập dữ liệu lấy từ: https://www.kaggle.com/code/rajatkumar30/eda-online-retail</a:t>
            </a:r>
          </a:p>
          <a:p>
            <a:pPr algn="ctr">
              <a:lnSpc>
                <a:spcPts val="5020"/>
              </a:lnSpc>
            </a:pPr>
            <a:endParaRPr lang="en-US" sz="3585" b="1">
              <a:solidFill>
                <a:srgbClr val="003EA8"/>
              </a:solidFill>
              <a:latin typeface="DejaVu Serif Bold"/>
              <a:ea typeface="DejaVu Serif Bold"/>
              <a:cs typeface="DejaVu Serif Bold"/>
              <a:sym typeface="DejaVu Serif Bold"/>
            </a:endParaRPr>
          </a:p>
        </p:txBody>
      </p:sp>
      <p:sp>
        <p:nvSpPr>
          <p:cNvPr id="10" name="TextBox 10"/>
          <p:cNvSpPr txBox="1"/>
          <p:nvPr/>
        </p:nvSpPr>
        <p:spPr>
          <a:xfrm>
            <a:off x="468782" y="3588653"/>
            <a:ext cx="17350436" cy="5238629"/>
          </a:xfrm>
          <a:prstGeom prst="rect">
            <a:avLst/>
          </a:prstGeom>
        </p:spPr>
        <p:txBody>
          <a:bodyPr lIns="0" tIns="0" rIns="0" bIns="0" rtlCol="0" anchor="t">
            <a:spAutoFit/>
          </a:bodyPr>
          <a:lstStyle/>
          <a:p>
            <a:pPr algn="ctr">
              <a:lnSpc>
                <a:spcPts val="6906"/>
              </a:lnSpc>
            </a:pPr>
            <a:r>
              <a:rPr lang="en-US" sz="4933" b="1">
                <a:solidFill>
                  <a:srgbClr val="003EA8"/>
                </a:solidFill>
                <a:latin typeface="DejaVu Serif Bold"/>
                <a:ea typeface="DejaVu Serif Bold"/>
                <a:cs typeface="DejaVu Serif Bold"/>
                <a:sym typeface="DejaVu Serif Bold"/>
              </a:rPr>
              <a:t>Mục tiêu biến dữ liệu giao dịch thô thành những hiểu biết kinh doanh có giá trị, giúp doanh nghiệp trả lời các câu hỏi quan trọng về khách hàng, sản phẩm, và xu hướng thị trường để đưa ra các quyết định tốt hơn.</a:t>
            </a:r>
          </a:p>
          <a:p>
            <a:pPr algn="ctr">
              <a:lnSpc>
                <a:spcPts val="6906"/>
              </a:lnSpc>
            </a:pPr>
            <a:endParaRPr lang="en-US" sz="4933" b="1">
              <a:solidFill>
                <a:srgbClr val="003EA8"/>
              </a:solidFill>
              <a:latin typeface="DejaVu Serif Bold"/>
              <a:ea typeface="DejaVu Serif Bold"/>
              <a:cs typeface="DejaVu Serif Bold"/>
              <a:sym typeface="DejaVu Serif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81024"/>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1.2.2 Bài thực hành 1</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681974"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1522086" y="2996986"/>
            <a:ext cx="14997160" cy="6261314"/>
          </a:xfrm>
          <a:custGeom>
            <a:avLst/>
            <a:gdLst/>
            <a:ahLst/>
            <a:cxnLst/>
            <a:rect l="l" t="t" r="r" b="b"/>
            <a:pathLst>
              <a:path w="14997160" h="6261314">
                <a:moveTo>
                  <a:pt x="0" y="0"/>
                </a:moveTo>
                <a:lnTo>
                  <a:pt x="14997160" y="0"/>
                </a:lnTo>
                <a:lnTo>
                  <a:pt x="14997160" y="6261314"/>
                </a:lnTo>
                <a:lnTo>
                  <a:pt x="0" y="6261314"/>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923826" y="1450684"/>
            <a:ext cx="8115102" cy="1247206"/>
          </a:xfrm>
          <a:prstGeom prst="rect">
            <a:avLst/>
          </a:prstGeom>
        </p:spPr>
        <p:txBody>
          <a:bodyPr lIns="0" tIns="0" rIns="0" bIns="0" rtlCol="0" anchor="t">
            <a:spAutoFit/>
          </a:bodyPr>
          <a:lstStyle/>
          <a:p>
            <a:pPr algn="ctr">
              <a:lnSpc>
                <a:spcPts val="4759"/>
              </a:lnSpc>
            </a:pPr>
            <a:r>
              <a:rPr lang="en-US" sz="3399">
                <a:solidFill>
                  <a:srgbClr val="003EA8"/>
                </a:solidFill>
                <a:latin typeface="Times New Roman MT"/>
                <a:ea typeface="Times New Roman MT"/>
                <a:cs typeface="Times New Roman MT"/>
                <a:sym typeface="Times New Roman MT"/>
              </a:rPr>
              <a:t>Bước 1: Tải và Khám phá dữ liệu ban đầu</a:t>
            </a:r>
            <a:r>
              <a:rPr lang="en-US" sz="3399" u="sng">
                <a:solidFill>
                  <a:srgbClr val="003EA8"/>
                </a:solidFill>
                <a:latin typeface="Times New Roman MT"/>
                <a:ea typeface="Times New Roman MT"/>
                <a:cs typeface="Times New Roman MT"/>
                <a:sym typeface="Times New Roman MT"/>
                <a:hlinkClick r:id="rId6" tooltip="http://localhost:8888/notebooks/Desktop/BTL01/1.2.3%20B%C3%A0i%20t%E1%BA%ADp%20th%E1%BB%B1c%20h%C3%A0nh%202/code/code-1.2.3-EDA-OnlineRetail.ipynb#B%C6%B0%E1%BB%9Bc-1:-T%E1%BA%A3i-v%C3%A0-Kh%C3%A1m-ph%C3%A1-d%E1%BB%AF-li%E1%BB%87u-ban-%C4%91%E1%BA%A7u"/>
              </a:rPr>
              <a:t>¶</a:t>
            </a:r>
          </a:p>
          <a:p>
            <a:pPr algn="ctr">
              <a:lnSpc>
                <a:spcPts val="4759"/>
              </a:lnSpc>
            </a:pPr>
            <a:endParaRPr lang="en-US" sz="3399" u="sng">
              <a:solidFill>
                <a:srgbClr val="003EA8"/>
              </a:solidFill>
              <a:latin typeface="Times New Roman MT"/>
              <a:ea typeface="Times New Roman MT"/>
              <a:cs typeface="Times New Roman MT"/>
              <a:sym typeface="Times New Roman MT"/>
              <a:hlinkClick r:id="rId6" tooltip="http://localhost:8888/notebooks/Desktop/BTL01/1.2.3%20B%C3%A0i%20t%E1%BA%ADp%20th%E1%BB%B1c%20h%C3%A0nh%202/code/code-1.2.3-EDA-OnlineRetail.ipynb#B%C6%B0%E1%BB%9Bc-1:-T%E1%BA%A3i-v%C3%A0-Kh%C3%A1m-ph%C3%A1-d%E1%BB%AF-li%E1%BB%87u-ban-%C4%91%E1%BA%A7u"/>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81024"/>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1.2.2 Bài thực hành 1</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563804"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1028700" y="1267464"/>
            <a:ext cx="7690349" cy="7139727"/>
          </a:xfrm>
          <a:custGeom>
            <a:avLst/>
            <a:gdLst/>
            <a:ahLst/>
            <a:cxnLst/>
            <a:rect l="l" t="t" r="r" b="b"/>
            <a:pathLst>
              <a:path w="7690349" h="7139727">
                <a:moveTo>
                  <a:pt x="0" y="0"/>
                </a:moveTo>
                <a:lnTo>
                  <a:pt x="7690349" y="0"/>
                </a:lnTo>
                <a:lnTo>
                  <a:pt x="7690349" y="7139727"/>
                </a:lnTo>
                <a:lnTo>
                  <a:pt x="0" y="7139727"/>
                </a:lnTo>
                <a:lnTo>
                  <a:pt x="0" y="0"/>
                </a:lnTo>
                <a:close/>
              </a:path>
            </a:pathLst>
          </a:custGeom>
          <a:blipFill>
            <a:blip r:embed="rId5"/>
            <a:stretch>
              <a:fillRect/>
            </a:stretch>
          </a:blipFill>
        </p:spPr>
        <p:txBody>
          <a:bodyPr/>
          <a:lstStyle/>
          <a:p>
            <a:endParaRPr lang="en-US"/>
          </a:p>
        </p:txBody>
      </p:sp>
      <p:sp>
        <p:nvSpPr>
          <p:cNvPr id="10" name="Freeform 10"/>
          <p:cNvSpPr/>
          <p:nvPr/>
        </p:nvSpPr>
        <p:spPr>
          <a:xfrm>
            <a:off x="8719049" y="1357566"/>
            <a:ext cx="9192616" cy="5183666"/>
          </a:xfrm>
          <a:custGeom>
            <a:avLst/>
            <a:gdLst/>
            <a:ahLst/>
            <a:cxnLst/>
            <a:rect l="l" t="t" r="r" b="b"/>
            <a:pathLst>
              <a:path w="9192616" h="5183666">
                <a:moveTo>
                  <a:pt x="0" y="0"/>
                </a:moveTo>
                <a:lnTo>
                  <a:pt x="9192616" y="0"/>
                </a:lnTo>
                <a:lnTo>
                  <a:pt x="9192616" y="5183666"/>
                </a:lnTo>
                <a:lnTo>
                  <a:pt x="0" y="5183666"/>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8225041" y="6426932"/>
            <a:ext cx="9686624" cy="3575377"/>
          </a:xfrm>
          <a:prstGeom prst="rect">
            <a:avLst/>
          </a:prstGeom>
        </p:spPr>
        <p:txBody>
          <a:bodyPr lIns="0" tIns="0" rIns="0" bIns="0" rtlCol="0" anchor="t">
            <a:spAutoFit/>
          </a:bodyPr>
          <a:lstStyle/>
          <a:p>
            <a:pPr algn="l">
              <a:lnSpc>
                <a:spcPts val="4019"/>
              </a:lnSpc>
            </a:pPr>
            <a:r>
              <a:rPr lang="en-US" sz="2871">
                <a:solidFill>
                  <a:srgbClr val="000000"/>
                </a:solidFill>
                <a:latin typeface="Times New Roman MT"/>
                <a:ea typeface="Times New Roman MT"/>
                <a:cs typeface="Times New Roman MT"/>
                <a:sym typeface="Times New Roman MT"/>
              </a:rPr>
              <a:t>Phân tích ban đầu:</a:t>
            </a:r>
          </a:p>
          <a:p>
            <a:pPr algn="l">
              <a:lnSpc>
                <a:spcPts val="4019"/>
              </a:lnSpc>
            </a:pPr>
            <a:r>
              <a:rPr lang="en-US" sz="2871">
                <a:solidFill>
                  <a:srgbClr val="000000"/>
                </a:solidFill>
                <a:latin typeface="Times New Roman MT"/>
                <a:ea typeface="Times New Roman MT"/>
                <a:cs typeface="Times New Roman MT"/>
                <a:sym typeface="Times New Roman MT"/>
              </a:rPr>
              <a:t>    - Cho thấy có rất nhiều giá trị thiếu (`null`) trong cột `Description` và đặc biệt là `CustomerID`.</a:t>
            </a:r>
          </a:p>
          <a:p>
            <a:pPr algn="l">
              <a:lnSpc>
                <a:spcPts val="4019"/>
              </a:lnSpc>
            </a:pPr>
            <a:r>
              <a:rPr lang="en-US" sz="2871">
                <a:solidFill>
                  <a:srgbClr val="000000"/>
                </a:solidFill>
                <a:latin typeface="Times New Roman MT"/>
                <a:ea typeface="Times New Roman MT"/>
                <a:cs typeface="Times New Roman MT"/>
                <a:sym typeface="Times New Roman MT"/>
              </a:rPr>
              <a:t>    - `.describe()` cho thấy `Quantity` có giá trị tối thiểu là số âm (ví dụ: -80995), và `UnitPrice` có giá trị tối thiểu là 0. Đây là những điểm bất thường cần được xử lý.</a:t>
            </a:r>
          </a:p>
          <a:p>
            <a:pPr algn="ctr">
              <a:lnSpc>
                <a:spcPts val="4019"/>
              </a:lnSpc>
            </a:pPr>
            <a:endParaRPr lang="en-US" sz="2871">
              <a:solidFill>
                <a:srgbClr val="000000"/>
              </a:solidFill>
              <a:latin typeface="Times New Roman MT"/>
              <a:ea typeface="Times New Roman MT"/>
              <a:cs typeface="Times New Roman MT"/>
              <a:sym typeface="Times New Roman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81024"/>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1.2.2 Bài thực hành 1</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464479"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7138836" y="4226080"/>
            <a:ext cx="10699911" cy="3906857"/>
          </a:xfrm>
          <a:custGeom>
            <a:avLst/>
            <a:gdLst/>
            <a:ahLst/>
            <a:cxnLst/>
            <a:rect l="l" t="t" r="r" b="b"/>
            <a:pathLst>
              <a:path w="10699911" h="3906857">
                <a:moveTo>
                  <a:pt x="0" y="0"/>
                </a:moveTo>
                <a:lnTo>
                  <a:pt x="10699912" y="0"/>
                </a:lnTo>
                <a:lnTo>
                  <a:pt x="10699912" y="3906856"/>
                </a:lnTo>
                <a:lnTo>
                  <a:pt x="0" y="3906856"/>
                </a:lnTo>
                <a:lnTo>
                  <a:pt x="0" y="0"/>
                </a:lnTo>
                <a:close/>
              </a:path>
            </a:pathLst>
          </a:custGeom>
          <a:blipFill>
            <a:blip r:embed="rId5"/>
            <a:stretch>
              <a:fillRect t="-331" b="-331"/>
            </a:stretch>
          </a:blipFill>
        </p:spPr>
        <p:txBody>
          <a:bodyPr/>
          <a:lstStyle/>
          <a:p>
            <a:endParaRPr lang="en-US"/>
          </a:p>
        </p:txBody>
      </p:sp>
      <p:sp>
        <p:nvSpPr>
          <p:cNvPr id="10" name="TextBox 10"/>
          <p:cNvSpPr txBox="1"/>
          <p:nvPr/>
        </p:nvSpPr>
        <p:spPr>
          <a:xfrm>
            <a:off x="685287" y="1403059"/>
            <a:ext cx="16028955" cy="2413535"/>
          </a:xfrm>
          <a:prstGeom prst="rect">
            <a:avLst/>
          </a:prstGeom>
        </p:spPr>
        <p:txBody>
          <a:bodyPr lIns="0" tIns="0" rIns="0" bIns="0" rtlCol="0" anchor="t">
            <a:spAutoFit/>
          </a:bodyPr>
          <a:lstStyle/>
          <a:p>
            <a:pPr algn="just">
              <a:lnSpc>
                <a:spcPts val="6300"/>
              </a:lnSpc>
            </a:pPr>
            <a:r>
              <a:rPr lang="en-US" sz="4500" b="1">
                <a:solidFill>
                  <a:srgbClr val="003EA8"/>
                </a:solidFill>
                <a:latin typeface="Times New Roman MT Bold"/>
                <a:ea typeface="Times New Roman MT Bold"/>
                <a:cs typeface="Times New Roman MT Bold"/>
                <a:sym typeface="Times New Roman MT Bold"/>
              </a:rPr>
              <a:t>Bước 2: Làm sạch và Tiền xử lý dữ liệu</a:t>
            </a:r>
          </a:p>
          <a:p>
            <a:pPr algn="just">
              <a:lnSpc>
                <a:spcPts val="6300"/>
              </a:lnSpc>
            </a:pPr>
            <a:r>
              <a:rPr lang="en-US" sz="4500" b="1">
                <a:solidFill>
                  <a:srgbClr val="003EA8"/>
                </a:solidFill>
                <a:latin typeface="Times New Roman MT Bold"/>
                <a:ea typeface="Times New Roman MT Bold"/>
                <a:cs typeface="Times New Roman MT Bold"/>
                <a:sym typeface="Times New Roman MT Bold"/>
              </a:rPr>
              <a:t>Đây là bước cốt lõi để đảm bảo dữ liệu của chúng ta đáng tin cậy</a:t>
            </a:r>
          </a:p>
          <a:p>
            <a:pPr algn="just">
              <a:lnSpc>
                <a:spcPts val="5880"/>
              </a:lnSpc>
            </a:pPr>
            <a:endParaRPr lang="en-US" sz="4500" b="1">
              <a:solidFill>
                <a:srgbClr val="003EA8"/>
              </a:solidFill>
              <a:latin typeface="Times New Roman MT Bold"/>
              <a:ea typeface="Times New Roman MT Bold"/>
              <a:cs typeface="Times New Roman MT Bold"/>
              <a:sym typeface="Times New Roman MT Bold"/>
            </a:endParaRPr>
          </a:p>
        </p:txBody>
      </p:sp>
      <p:sp>
        <p:nvSpPr>
          <p:cNvPr id="11" name="TextBox 11"/>
          <p:cNvSpPr txBox="1"/>
          <p:nvPr/>
        </p:nvSpPr>
        <p:spPr>
          <a:xfrm>
            <a:off x="789616" y="4485298"/>
            <a:ext cx="6349220" cy="3647639"/>
          </a:xfrm>
          <a:prstGeom prst="rect">
            <a:avLst/>
          </a:prstGeom>
        </p:spPr>
        <p:txBody>
          <a:bodyPr lIns="0" tIns="0" rIns="0" bIns="0" rtlCol="0" anchor="t">
            <a:spAutoFit/>
          </a:bodyPr>
          <a:lstStyle/>
          <a:p>
            <a:pPr algn="l">
              <a:lnSpc>
                <a:spcPts val="4759"/>
              </a:lnSpc>
            </a:pPr>
            <a:r>
              <a:rPr lang="en-US" sz="3399">
                <a:solidFill>
                  <a:srgbClr val="003EA8"/>
                </a:solidFill>
                <a:latin typeface="Times New Roman MT"/>
                <a:ea typeface="Times New Roman MT"/>
                <a:cs typeface="Times New Roman MT"/>
                <a:sym typeface="Times New Roman MT"/>
              </a:rPr>
              <a:t>Xử lý giá trị bị thiếu</a:t>
            </a:r>
          </a:p>
          <a:p>
            <a:pPr algn="l">
              <a:lnSpc>
                <a:spcPts val="4759"/>
              </a:lnSpc>
            </a:pPr>
            <a:r>
              <a:rPr lang="en-US" sz="3399">
                <a:solidFill>
                  <a:srgbClr val="003EA8"/>
                </a:solidFill>
                <a:latin typeface="Times New Roman MT"/>
                <a:ea typeface="Times New Roman MT"/>
                <a:cs typeface="Times New Roman MT"/>
                <a:sym typeface="Times New Roman MT"/>
              </a:rPr>
              <a:t>Chúng ta sẽ tập trung vào cột CustomerID vì các phân tích về khách hàng sẽ không thể thực hiện nếu thiếu thông tin này.</a:t>
            </a:r>
          </a:p>
          <a:p>
            <a:pPr algn="l">
              <a:lnSpc>
                <a:spcPts val="4759"/>
              </a:lnSpc>
            </a:pPr>
            <a:endParaRPr lang="en-US" sz="3399">
              <a:solidFill>
                <a:srgbClr val="003EA8"/>
              </a:solidFill>
              <a:latin typeface="Times New Roman MT"/>
              <a:ea typeface="Times New Roman MT"/>
              <a:cs typeface="Times New Roman MT"/>
              <a:sym typeface="Times New Roman M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81024"/>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1.2.2 Bài thực hành 1</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905495" y="2188707"/>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1285653" y="2955634"/>
            <a:ext cx="6073858" cy="1707769"/>
          </a:xfrm>
          <a:custGeom>
            <a:avLst/>
            <a:gdLst/>
            <a:ahLst/>
            <a:cxnLst/>
            <a:rect l="l" t="t" r="r" b="b"/>
            <a:pathLst>
              <a:path w="6073858" h="1707769">
                <a:moveTo>
                  <a:pt x="0" y="0"/>
                </a:moveTo>
                <a:lnTo>
                  <a:pt x="6073858" y="0"/>
                </a:lnTo>
                <a:lnTo>
                  <a:pt x="6073858" y="1707769"/>
                </a:lnTo>
                <a:lnTo>
                  <a:pt x="0" y="1707769"/>
                </a:lnTo>
                <a:lnTo>
                  <a:pt x="0" y="0"/>
                </a:lnTo>
                <a:close/>
              </a:path>
            </a:pathLst>
          </a:custGeom>
          <a:blipFill>
            <a:blip r:embed="rId5"/>
            <a:stretch>
              <a:fillRect/>
            </a:stretch>
          </a:blipFill>
        </p:spPr>
        <p:txBody>
          <a:bodyPr/>
          <a:lstStyle/>
          <a:p>
            <a:endParaRPr lang="en-US"/>
          </a:p>
        </p:txBody>
      </p:sp>
      <p:sp>
        <p:nvSpPr>
          <p:cNvPr id="10" name="Freeform 10"/>
          <p:cNvSpPr/>
          <p:nvPr/>
        </p:nvSpPr>
        <p:spPr>
          <a:xfrm>
            <a:off x="7972822" y="3101088"/>
            <a:ext cx="9286478" cy="5542364"/>
          </a:xfrm>
          <a:custGeom>
            <a:avLst/>
            <a:gdLst/>
            <a:ahLst/>
            <a:cxnLst/>
            <a:rect l="l" t="t" r="r" b="b"/>
            <a:pathLst>
              <a:path w="9286478" h="5542364">
                <a:moveTo>
                  <a:pt x="0" y="0"/>
                </a:moveTo>
                <a:lnTo>
                  <a:pt x="9286478" y="0"/>
                </a:lnTo>
                <a:lnTo>
                  <a:pt x="9286478" y="5542364"/>
                </a:lnTo>
                <a:lnTo>
                  <a:pt x="0" y="5542364"/>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613396" y="1384009"/>
            <a:ext cx="6937871" cy="1915729"/>
          </a:xfrm>
          <a:prstGeom prst="rect">
            <a:avLst/>
          </a:prstGeom>
        </p:spPr>
        <p:txBody>
          <a:bodyPr lIns="0" tIns="0" rIns="0" bIns="0" rtlCol="0" anchor="t">
            <a:spAutoFit/>
          </a:bodyPr>
          <a:lstStyle/>
          <a:p>
            <a:pPr algn="ctr">
              <a:lnSpc>
                <a:spcPts val="7279"/>
              </a:lnSpc>
            </a:pPr>
            <a:r>
              <a:rPr lang="en-US" sz="5199" b="1">
                <a:solidFill>
                  <a:srgbClr val="003EA8"/>
                </a:solidFill>
                <a:latin typeface="Times New Roman MT Bold"/>
                <a:ea typeface="Times New Roman MT Bold"/>
                <a:cs typeface="Times New Roman MT Bold"/>
                <a:sym typeface="Times New Roman MT Bold"/>
              </a:rPr>
              <a:t>Chuyển đổi kiểu dữ liệu</a:t>
            </a:r>
          </a:p>
          <a:p>
            <a:pPr algn="ctr">
              <a:lnSpc>
                <a:spcPts val="7279"/>
              </a:lnSpc>
            </a:pPr>
            <a:endParaRPr lang="en-US" sz="5199" b="1">
              <a:solidFill>
                <a:srgbClr val="003EA8"/>
              </a:solidFill>
              <a:latin typeface="Times New Roman MT Bold"/>
              <a:ea typeface="Times New Roman MT Bold"/>
              <a:cs typeface="Times New Roman MT Bold"/>
              <a:sym typeface="Times New Roman MT Bold"/>
            </a:endParaRPr>
          </a:p>
        </p:txBody>
      </p:sp>
      <p:sp>
        <p:nvSpPr>
          <p:cNvPr id="12" name="TextBox 12"/>
          <p:cNvSpPr txBox="1"/>
          <p:nvPr/>
        </p:nvSpPr>
        <p:spPr>
          <a:xfrm>
            <a:off x="1010291" y="5636787"/>
            <a:ext cx="6349220" cy="1247206"/>
          </a:xfrm>
          <a:prstGeom prst="rect">
            <a:avLst/>
          </a:prstGeom>
        </p:spPr>
        <p:txBody>
          <a:bodyPr lIns="0" tIns="0" rIns="0" bIns="0" rtlCol="0" anchor="t">
            <a:spAutoFit/>
          </a:bodyPr>
          <a:lstStyle/>
          <a:p>
            <a:pPr algn="ctr">
              <a:lnSpc>
                <a:spcPts val="4759"/>
              </a:lnSpc>
            </a:pPr>
            <a:r>
              <a:rPr lang="en-US" sz="3399">
                <a:solidFill>
                  <a:srgbClr val="003EA8"/>
                </a:solidFill>
                <a:latin typeface="Times New Roman MT"/>
                <a:ea typeface="Times New Roman MT"/>
                <a:cs typeface="Times New Roman MT"/>
                <a:sym typeface="Times New Roman MT"/>
              </a:rPr>
              <a:t>Chuyển đổi CustomerID và InvoiceDate về đúng định dạng.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81024"/>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1.2.2 Bài thực hành 1</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324953"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5391817" y="4062740"/>
            <a:ext cx="11127429" cy="4981986"/>
          </a:xfrm>
          <a:custGeom>
            <a:avLst/>
            <a:gdLst/>
            <a:ahLst/>
            <a:cxnLst/>
            <a:rect l="l" t="t" r="r" b="b"/>
            <a:pathLst>
              <a:path w="11127429" h="4981986">
                <a:moveTo>
                  <a:pt x="0" y="0"/>
                </a:moveTo>
                <a:lnTo>
                  <a:pt x="11127429" y="0"/>
                </a:lnTo>
                <a:lnTo>
                  <a:pt x="11127429" y="4981986"/>
                </a:lnTo>
                <a:lnTo>
                  <a:pt x="0" y="4981986"/>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2083145" y="1384009"/>
            <a:ext cx="10181829" cy="1915729"/>
          </a:xfrm>
          <a:prstGeom prst="rect">
            <a:avLst/>
          </a:prstGeom>
        </p:spPr>
        <p:txBody>
          <a:bodyPr lIns="0" tIns="0" rIns="0" bIns="0" rtlCol="0" anchor="t">
            <a:spAutoFit/>
          </a:bodyPr>
          <a:lstStyle/>
          <a:p>
            <a:pPr algn="ctr">
              <a:lnSpc>
                <a:spcPts val="7279"/>
              </a:lnSpc>
            </a:pPr>
            <a:r>
              <a:rPr lang="en-US" sz="5199" b="1">
                <a:solidFill>
                  <a:srgbClr val="003EA8"/>
                </a:solidFill>
                <a:latin typeface="Times New Roman MT Bold"/>
                <a:ea typeface="Times New Roman MT Bold"/>
                <a:cs typeface="Times New Roman MT Bold"/>
                <a:sym typeface="Times New Roman MT Bold"/>
              </a:rPr>
              <a:t>Bước 4: Trực quan hóa và Phân tích</a:t>
            </a:r>
          </a:p>
          <a:p>
            <a:pPr algn="ctr">
              <a:lnSpc>
                <a:spcPts val="7279"/>
              </a:lnSpc>
            </a:pPr>
            <a:endParaRPr lang="en-US" sz="5199" b="1">
              <a:solidFill>
                <a:srgbClr val="003EA8"/>
              </a:solidFill>
              <a:latin typeface="Times New Roman MT Bold"/>
              <a:ea typeface="Times New Roman MT Bold"/>
              <a:cs typeface="Times New Roman MT Bold"/>
              <a:sym typeface="Times New Roman MT Bold"/>
            </a:endParaRPr>
          </a:p>
        </p:txBody>
      </p:sp>
      <p:sp>
        <p:nvSpPr>
          <p:cNvPr id="11" name="TextBox 11"/>
          <p:cNvSpPr txBox="1"/>
          <p:nvPr/>
        </p:nvSpPr>
        <p:spPr>
          <a:xfrm>
            <a:off x="685287" y="2496919"/>
            <a:ext cx="17606026" cy="1847314"/>
          </a:xfrm>
          <a:prstGeom prst="rect">
            <a:avLst/>
          </a:prstGeom>
        </p:spPr>
        <p:txBody>
          <a:bodyPr lIns="0" tIns="0" rIns="0" bIns="0" rtlCol="0" anchor="t">
            <a:spAutoFit/>
          </a:bodyPr>
          <a:lstStyle/>
          <a:p>
            <a:pPr algn="just">
              <a:lnSpc>
                <a:spcPts val="4759"/>
              </a:lnSpc>
            </a:pPr>
            <a:r>
              <a:rPr lang="en-US" sz="3399">
                <a:solidFill>
                  <a:srgbClr val="003EA8"/>
                </a:solidFill>
                <a:latin typeface="Times New Roman MT"/>
                <a:ea typeface="Times New Roman MT"/>
                <a:cs typeface="Times New Roman MT"/>
                <a:sym typeface="Times New Roman MT"/>
              </a:rPr>
              <a:t>4.1. Phân tích tổng quan về Doanh thu và Khách hàng</a:t>
            </a:r>
          </a:p>
          <a:p>
            <a:pPr algn="just">
              <a:lnSpc>
                <a:spcPts val="4759"/>
              </a:lnSpc>
            </a:pPr>
            <a:r>
              <a:rPr lang="en-US" sz="3399">
                <a:solidFill>
                  <a:srgbClr val="003EA8"/>
                </a:solidFill>
                <a:latin typeface="Times New Roman MT"/>
                <a:ea typeface="Times New Roman MT"/>
                <a:cs typeface="Times New Roman MT"/>
                <a:sym typeface="Times New Roman MT"/>
              </a:rPr>
              <a:t>Câu hỏi: Những quốc gia nào đóng góp nhiều doanh thu nhất?</a:t>
            </a:r>
          </a:p>
          <a:p>
            <a:pPr algn="just">
              <a:lnSpc>
                <a:spcPts val="4759"/>
              </a:lnSpc>
            </a:pPr>
            <a:endParaRPr lang="en-US" sz="3399">
              <a:solidFill>
                <a:srgbClr val="003EA8"/>
              </a:solidFill>
              <a:latin typeface="Times New Roman MT"/>
              <a:ea typeface="Times New Roman MT"/>
              <a:cs typeface="Times New Roman MT"/>
              <a:sym typeface="Times New Roman M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81024"/>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1.2.2 Bài thực hành 1</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324953"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7576707" y="3002868"/>
            <a:ext cx="8942540" cy="5659299"/>
          </a:xfrm>
          <a:custGeom>
            <a:avLst/>
            <a:gdLst/>
            <a:ahLst/>
            <a:cxnLst/>
            <a:rect l="l" t="t" r="r" b="b"/>
            <a:pathLst>
              <a:path w="8942540" h="5659299">
                <a:moveTo>
                  <a:pt x="0" y="0"/>
                </a:moveTo>
                <a:lnTo>
                  <a:pt x="8942539" y="0"/>
                </a:lnTo>
                <a:lnTo>
                  <a:pt x="8942539" y="5659298"/>
                </a:lnTo>
                <a:lnTo>
                  <a:pt x="0" y="5659298"/>
                </a:lnTo>
                <a:lnTo>
                  <a:pt x="0" y="0"/>
                </a:lnTo>
                <a:close/>
              </a:path>
            </a:pathLst>
          </a:custGeom>
          <a:blipFill>
            <a:blip r:embed="rId5"/>
            <a:stretch>
              <a:fillRect r="-9822"/>
            </a:stretch>
          </a:blipFill>
        </p:spPr>
        <p:txBody>
          <a:bodyPr/>
          <a:lstStyle/>
          <a:p>
            <a:endParaRPr lang="en-US"/>
          </a:p>
        </p:txBody>
      </p:sp>
      <p:sp>
        <p:nvSpPr>
          <p:cNvPr id="10" name="TextBox 10"/>
          <p:cNvSpPr txBox="1"/>
          <p:nvPr/>
        </p:nvSpPr>
        <p:spPr>
          <a:xfrm>
            <a:off x="464479" y="1630726"/>
            <a:ext cx="17606026" cy="1847314"/>
          </a:xfrm>
          <a:prstGeom prst="rect">
            <a:avLst/>
          </a:prstGeom>
        </p:spPr>
        <p:txBody>
          <a:bodyPr lIns="0" tIns="0" rIns="0" bIns="0" rtlCol="0" anchor="t">
            <a:spAutoFit/>
          </a:bodyPr>
          <a:lstStyle/>
          <a:p>
            <a:pPr algn="just">
              <a:lnSpc>
                <a:spcPts val="4759"/>
              </a:lnSpc>
            </a:pPr>
            <a:r>
              <a:rPr lang="en-US" sz="3399">
                <a:solidFill>
                  <a:srgbClr val="003EA8"/>
                </a:solidFill>
                <a:latin typeface="Times New Roman MT"/>
                <a:ea typeface="Times New Roman MT"/>
                <a:cs typeface="Times New Roman MT"/>
                <a:sym typeface="Times New Roman MT"/>
              </a:rPr>
              <a:t>4.1. Phân tích tổng quan về Doanh thu và Khách hàng</a:t>
            </a:r>
          </a:p>
          <a:p>
            <a:pPr algn="just">
              <a:lnSpc>
                <a:spcPts val="4759"/>
              </a:lnSpc>
            </a:pPr>
            <a:r>
              <a:rPr lang="en-US" sz="3399">
                <a:solidFill>
                  <a:srgbClr val="003EA8"/>
                </a:solidFill>
                <a:latin typeface="Times New Roman MT"/>
                <a:ea typeface="Times New Roman MT"/>
                <a:cs typeface="Times New Roman MT"/>
                <a:sym typeface="Times New Roman MT"/>
              </a:rPr>
              <a:t>Câu hỏi: Những quốc gia nào đóng góp nhiều doanh thu nhất?</a:t>
            </a:r>
          </a:p>
          <a:p>
            <a:pPr algn="just">
              <a:lnSpc>
                <a:spcPts val="4759"/>
              </a:lnSpc>
            </a:pPr>
            <a:endParaRPr lang="en-US" sz="3399">
              <a:solidFill>
                <a:srgbClr val="003EA8"/>
              </a:solidFill>
              <a:latin typeface="Times New Roman MT"/>
              <a:ea typeface="Times New Roman MT"/>
              <a:cs typeface="Times New Roman MT"/>
              <a:sym typeface="Times New Roman MT"/>
            </a:endParaRPr>
          </a:p>
        </p:txBody>
      </p:sp>
      <p:sp>
        <p:nvSpPr>
          <p:cNvPr id="11" name="TextBox 11"/>
          <p:cNvSpPr txBox="1"/>
          <p:nvPr/>
        </p:nvSpPr>
        <p:spPr>
          <a:xfrm>
            <a:off x="1028700" y="3584724"/>
            <a:ext cx="6503011" cy="3647639"/>
          </a:xfrm>
          <a:prstGeom prst="rect">
            <a:avLst/>
          </a:prstGeom>
        </p:spPr>
        <p:txBody>
          <a:bodyPr lIns="0" tIns="0" rIns="0" bIns="0" rtlCol="0" anchor="t">
            <a:spAutoFit/>
          </a:bodyPr>
          <a:lstStyle/>
          <a:p>
            <a:pPr algn="just">
              <a:lnSpc>
                <a:spcPts val="4759"/>
              </a:lnSpc>
            </a:pPr>
            <a:r>
              <a:rPr lang="en-US" sz="3399">
                <a:solidFill>
                  <a:srgbClr val="003EA8"/>
                </a:solidFill>
                <a:latin typeface="Times New Roman MT"/>
                <a:ea typeface="Times New Roman MT"/>
                <a:cs typeface="Times New Roman MT"/>
                <a:sym typeface="Times New Roman MT"/>
              </a:rPr>
              <a:t>Nhận xét:</a:t>
            </a:r>
          </a:p>
          <a:p>
            <a:pPr algn="l">
              <a:lnSpc>
                <a:spcPts val="4759"/>
              </a:lnSpc>
            </a:pPr>
            <a:r>
              <a:rPr lang="en-US" sz="3399">
                <a:solidFill>
                  <a:srgbClr val="003EA8"/>
                </a:solidFill>
                <a:latin typeface="Times New Roman MT"/>
                <a:ea typeface="Times New Roman MT"/>
                <a:cs typeface="Times New Roman MT"/>
                <a:sym typeface="Times New Roman MT"/>
              </a:rPr>
              <a:t>- United Kingdom chiếm danh thu cao nhất, tiếp đến là Netherlands,EIRE,Germany</a:t>
            </a:r>
          </a:p>
          <a:p>
            <a:pPr algn="just">
              <a:lnSpc>
                <a:spcPts val="4759"/>
              </a:lnSpc>
            </a:pPr>
            <a:r>
              <a:rPr lang="en-US" sz="3399">
                <a:solidFill>
                  <a:srgbClr val="003EA8"/>
                </a:solidFill>
                <a:latin typeface="Times New Roman MT"/>
                <a:ea typeface="Times New Roman MT"/>
                <a:cs typeface="Times New Roman MT"/>
                <a:sym typeface="Times New Roman MT"/>
              </a:rPr>
              <a:t>- Thấp nhất là Sweden</a:t>
            </a:r>
          </a:p>
          <a:p>
            <a:pPr algn="just">
              <a:lnSpc>
                <a:spcPts val="4759"/>
              </a:lnSpc>
            </a:pPr>
            <a:endParaRPr lang="en-US" sz="3399">
              <a:solidFill>
                <a:srgbClr val="003EA8"/>
              </a:solidFill>
              <a:latin typeface="Times New Roman MT"/>
              <a:ea typeface="Times New Roman MT"/>
              <a:cs typeface="Times New Roman MT"/>
              <a:sym typeface="Times New Roman M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81024"/>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1.2.2 Bài thực hành 1</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340987"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1028700" y="3208209"/>
            <a:ext cx="11301259" cy="6286325"/>
          </a:xfrm>
          <a:custGeom>
            <a:avLst/>
            <a:gdLst/>
            <a:ahLst/>
            <a:cxnLst/>
            <a:rect l="l" t="t" r="r" b="b"/>
            <a:pathLst>
              <a:path w="11301259" h="6286325">
                <a:moveTo>
                  <a:pt x="0" y="0"/>
                </a:moveTo>
                <a:lnTo>
                  <a:pt x="11301259" y="0"/>
                </a:lnTo>
                <a:lnTo>
                  <a:pt x="11301259" y="6286325"/>
                </a:lnTo>
                <a:lnTo>
                  <a:pt x="0" y="6286325"/>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681974" y="1650412"/>
            <a:ext cx="17606026" cy="1847314"/>
          </a:xfrm>
          <a:prstGeom prst="rect">
            <a:avLst/>
          </a:prstGeom>
        </p:spPr>
        <p:txBody>
          <a:bodyPr lIns="0" tIns="0" rIns="0" bIns="0" rtlCol="0" anchor="t">
            <a:spAutoFit/>
          </a:bodyPr>
          <a:lstStyle/>
          <a:p>
            <a:pPr algn="just">
              <a:lnSpc>
                <a:spcPts val="4759"/>
              </a:lnSpc>
            </a:pPr>
            <a:r>
              <a:rPr lang="en-US" sz="3399">
                <a:solidFill>
                  <a:srgbClr val="003EA8"/>
                </a:solidFill>
                <a:latin typeface="Times New Roman MT"/>
                <a:ea typeface="Times New Roman MT"/>
                <a:cs typeface="Times New Roman MT"/>
                <a:sym typeface="Times New Roman MT"/>
              </a:rPr>
              <a:t>4.2. Phân tích theo Thời gian</a:t>
            </a:r>
          </a:p>
          <a:p>
            <a:pPr algn="just">
              <a:lnSpc>
                <a:spcPts val="4759"/>
              </a:lnSpc>
            </a:pPr>
            <a:r>
              <a:rPr lang="en-US" sz="3399">
                <a:solidFill>
                  <a:srgbClr val="003EA8"/>
                </a:solidFill>
                <a:latin typeface="Times New Roman MT"/>
                <a:ea typeface="Times New Roman MT"/>
                <a:cs typeface="Times New Roman MT"/>
                <a:sym typeface="Times New Roman MT"/>
              </a:rPr>
              <a:t>Câu hỏi: Xu hướng doanh thu theo tháng và theo giờ trong ngày như thế nào?</a:t>
            </a:r>
          </a:p>
          <a:p>
            <a:pPr algn="just">
              <a:lnSpc>
                <a:spcPts val="4759"/>
              </a:lnSpc>
            </a:pPr>
            <a:endParaRPr lang="en-US" sz="3399">
              <a:solidFill>
                <a:srgbClr val="003EA8"/>
              </a:solidFill>
              <a:latin typeface="Times New Roman MT"/>
              <a:ea typeface="Times New Roman MT"/>
              <a:cs typeface="Times New Roman MT"/>
              <a:sym typeface="Times New Roman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657204"/>
            <a:ext cx="9009410" cy="1907038"/>
            <a:chOff x="0" y="0"/>
            <a:chExt cx="3286657" cy="695693"/>
          </a:xfrm>
        </p:grpSpPr>
        <p:sp>
          <p:nvSpPr>
            <p:cNvPr id="4" name="Freeform 4"/>
            <p:cNvSpPr/>
            <p:nvPr/>
          </p:nvSpPr>
          <p:spPr>
            <a:xfrm>
              <a:off x="0" y="0"/>
              <a:ext cx="3286657" cy="695693"/>
            </a:xfrm>
            <a:custGeom>
              <a:avLst/>
              <a:gdLst/>
              <a:ahLst/>
              <a:cxnLst/>
              <a:rect l="l" t="t" r="r" b="b"/>
              <a:pathLst>
                <a:path w="3286657" h="695693">
                  <a:moveTo>
                    <a:pt x="0" y="0"/>
                  </a:moveTo>
                  <a:lnTo>
                    <a:pt x="3286657" y="0"/>
                  </a:lnTo>
                  <a:lnTo>
                    <a:pt x="3286657" y="695693"/>
                  </a:lnTo>
                  <a:lnTo>
                    <a:pt x="0" y="695693"/>
                  </a:lnTo>
                  <a:close/>
                </a:path>
              </a:pathLst>
            </a:custGeom>
            <a:solidFill>
              <a:srgbClr val="FFFFFF"/>
            </a:solidFill>
          </p:spPr>
          <p:txBody>
            <a:bodyPr/>
            <a:lstStyle/>
            <a:p>
              <a:endParaRPr lang="en-US"/>
            </a:p>
          </p:txBody>
        </p:sp>
      </p:grpSp>
      <p:grpSp>
        <p:nvGrpSpPr>
          <p:cNvPr id="5" name="Group 5"/>
          <p:cNvGrpSpPr/>
          <p:nvPr/>
        </p:nvGrpSpPr>
        <p:grpSpPr>
          <a:xfrm>
            <a:off x="71282" y="2891989"/>
            <a:ext cx="9757329" cy="6980504"/>
            <a:chOff x="0" y="0"/>
            <a:chExt cx="3286657" cy="2351312"/>
          </a:xfrm>
        </p:grpSpPr>
        <p:sp>
          <p:nvSpPr>
            <p:cNvPr id="6" name="Freeform 6"/>
            <p:cNvSpPr/>
            <p:nvPr/>
          </p:nvSpPr>
          <p:spPr>
            <a:xfrm>
              <a:off x="0" y="0"/>
              <a:ext cx="3286657" cy="2351312"/>
            </a:xfrm>
            <a:custGeom>
              <a:avLst/>
              <a:gdLst/>
              <a:ahLst/>
              <a:cxnLst/>
              <a:rect l="l" t="t" r="r" b="b"/>
              <a:pathLst>
                <a:path w="3286657" h="2351312">
                  <a:moveTo>
                    <a:pt x="0" y="0"/>
                  </a:moveTo>
                  <a:lnTo>
                    <a:pt x="3286657" y="0"/>
                  </a:lnTo>
                  <a:lnTo>
                    <a:pt x="3286657" y="2351312"/>
                  </a:lnTo>
                  <a:lnTo>
                    <a:pt x="0" y="2351312"/>
                  </a:lnTo>
                  <a:close/>
                </a:path>
              </a:pathLst>
            </a:custGeom>
            <a:solidFill>
              <a:srgbClr val="FFFFFF"/>
            </a:solidFill>
          </p:spPr>
          <p:txBody>
            <a:bodyPr/>
            <a:lstStyle/>
            <a:p>
              <a:endParaRPr lang="en-US"/>
            </a:p>
          </p:txBody>
        </p:sp>
      </p:grpSp>
      <p:grpSp>
        <p:nvGrpSpPr>
          <p:cNvPr id="7" name="Group 7"/>
          <p:cNvGrpSpPr/>
          <p:nvPr/>
        </p:nvGrpSpPr>
        <p:grpSpPr>
          <a:xfrm>
            <a:off x="10261150" y="657204"/>
            <a:ext cx="7087021" cy="8045795"/>
            <a:chOff x="0" y="0"/>
            <a:chExt cx="2585364" cy="2935128"/>
          </a:xfrm>
        </p:grpSpPr>
        <p:sp>
          <p:nvSpPr>
            <p:cNvPr id="8" name="Freeform 8"/>
            <p:cNvSpPr/>
            <p:nvPr/>
          </p:nvSpPr>
          <p:spPr>
            <a:xfrm>
              <a:off x="0" y="0"/>
              <a:ext cx="2585364" cy="2935128"/>
            </a:xfrm>
            <a:custGeom>
              <a:avLst/>
              <a:gdLst/>
              <a:ahLst/>
              <a:cxnLst/>
              <a:rect l="l" t="t" r="r" b="b"/>
              <a:pathLst>
                <a:path w="2585364" h="2935128">
                  <a:moveTo>
                    <a:pt x="0" y="0"/>
                  </a:moveTo>
                  <a:lnTo>
                    <a:pt x="2585364" y="0"/>
                  </a:lnTo>
                  <a:lnTo>
                    <a:pt x="2585364" y="2935128"/>
                  </a:lnTo>
                  <a:lnTo>
                    <a:pt x="0" y="2935128"/>
                  </a:lnTo>
                  <a:close/>
                </a:path>
              </a:pathLst>
            </a:custGeom>
            <a:solidFill>
              <a:srgbClr val="FFFFFF"/>
            </a:solidFill>
          </p:spPr>
          <p:txBody>
            <a:bodyPr/>
            <a:lstStyle/>
            <a:p>
              <a:endParaRPr lang="en-US"/>
            </a:p>
          </p:txBody>
        </p:sp>
      </p:grpSp>
      <p:grpSp>
        <p:nvGrpSpPr>
          <p:cNvPr id="9" name="Group 9"/>
          <p:cNvGrpSpPr/>
          <p:nvPr/>
        </p:nvGrpSpPr>
        <p:grpSpPr>
          <a:xfrm>
            <a:off x="10626673" y="1011978"/>
            <a:ext cx="6355975" cy="7351955"/>
            <a:chOff x="0" y="0"/>
            <a:chExt cx="8474633" cy="9802607"/>
          </a:xfrm>
        </p:grpSpPr>
        <p:pic>
          <p:nvPicPr>
            <p:cNvPr id="10" name="Picture 10"/>
            <p:cNvPicPr>
              <a:picLocks noChangeAspect="1"/>
            </p:cNvPicPr>
            <p:nvPr/>
          </p:nvPicPr>
          <p:blipFill>
            <a:blip r:embed="rId3"/>
            <a:srcRect l="40860" r="7808"/>
            <a:stretch>
              <a:fillRect/>
            </a:stretch>
          </p:blipFill>
          <p:spPr>
            <a:xfrm>
              <a:off x="0" y="0"/>
              <a:ext cx="8474633" cy="9802607"/>
            </a:xfrm>
            <a:prstGeom prst="rect">
              <a:avLst/>
            </a:prstGeom>
          </p:spPr>
        </p:pic>
      </p:grpSp>
      <p:sp>
        <p:nvSpPr>
          <p:cNvPr id="11" name="Freeform 11"/>
          <p:cNvSpPr/>
          <p:nvPr/>
        </p:nvSpPr>
        <p:spPr>
          <a:xfrm>
            <a:off x="15301511" y="-207276"/>
            <a:ext cx="4876557" cy="1728961"/>
          </a:xfrm>
          <a:custGeom>
            <a:avLst/>
            <a:gdLst/>
            <a:ahLst/>
            <a:cxnLst/>
            <a:rect l="l" t="t" r="r" b="b"/>
            <a:pathLst>
              <a:path w="4876557" h="1728961">
                <a:moveTo>
                  <a:pt x="0" y="0"/>
                </a:moveTo>
                <a:lnTo>
                  <a:pt x="4876558" y="0"/>
                </a:lnTo>
                <a:lnTo>
                  <a:pt x="4876558"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rot="-10800000">
            <a:off x="8469322" y="9150674"/>
            <a:ext cx="4876557" cy="1728961"/>
          </a:xfrm>
          <a:custGeom>
            <a:avLst/>
            <a:gdLst/>
            <a:ahLst/>
            <a:cxnLst/>
            <a:rect l="l" t="t" r="r" b="b"/>
            <a:pathLst>
              <a:path w="4876557" h="1728961">
                <a:moveTo>
                  <a:pt x="0" y="0"/>
                </a:moveTo>
                <a:lnTo>
                  <a:pt x="4876557" y="0"/>
                </a:lnTo>
                <a:lnTo>
                  <a:pt x="4876557"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905495" y="9706551"/>
            <a:ext cx="3539104" cy="617207"/>
            <a:chOff x="0" y="0"/>
            <a:chExt cx="4718805" cy="822943"/>
          </a:xfrm>
        </p:grpSpPr>
        <p:grpSp>
          <p:nvGrpSpPr>
            <p:cNvPr id="14" name="Group 14"/>
            <p:cNvGrpSpPr/>
            <p:nvPr/>
          </p:nvGrpSpPr>
          <p:grpSpPr>
            <a:xfrm>
              <a:off x="0" y="0"/>
              <a:ext cx="4718805" cy="822943"/>
              <a:chOff x="0" y="0"/>
              <a:chExt cx="1291075" cy="225159"/>
            </a:xfrm>
          </p:grpSpPr>
          <p:sp>
            <p:nvSpPr>
              <p:cNvPr id="15" name="Freeform 15"/>
              <p:cNvSpPr/>
              <p:nvPr/>
            </p:nvSpPr>
            <p:spPr>
              <a:xfrm>
                <a:off x="0" y="0"/>
                <a:ext cx="1291075" cy="225159"/>
              </a:xfrm>
              <a:custGeom>
                <a:avLst/>
                <a:gdLst/>
                <a:ahLst/>
                <a:cxnLst/>
                <a:rect l="l" t="t" r="r" b="b"/>
                <a:pathLst>
                  <a:path w="1291075" h="225159">
                    <a:moveTo>
                      <a:pt x="0" y="0"/>
                    </a:moveTo>
                    <a:lnTo>
                      <a:pt x="1291075" y="0"/>
                    </a:lnTo>
                    <a:lnTo>
                      <a:pt x="1291075" y="225159"/>
                    </a:lnTo>
                    <a:lnTo>
                      <a:pt x="0" y="225159"/>
                    </a:lnTo>
                    <a:close/>
                  </a:path>
                </a:pathLst>
              </a:custGeom>
              <a:solidFill>
                <a:srgbClr val="FFFFFF"/>
              </a:solidFill>
            </p:spPr>
            <p:txBody>
              <a:bodyPr/>
              <a:lstStyle/>
              <a:p>
                <a:endParaRPr lang="en-US"/>
              </a:p>
            </p:txBody>
          </p:sp>
        </p:grpSp>
        <p:sp>
          <p:nvSpPr>
            <p:cNvPr id="16" name="TextBox 16"/>
            <p:cNvSpPr txBox="1"/>
            <p:nvPr/>
          </p:nvSpPr>
          <p:spPr>
            <a:xfrm>
              <a:off x="307158" y="226475"/>
              <a:ext cx="4104490" cy="408093"/>
            </a:xfrm>
            <a:prstGeom prst="rect">
              <a:avLst/>
            </a:prstGeom>
          </p:spPr>
          <p:txBody>
            <a:bodyPr lIns="0" tIns="0" rIns="0" bIns="0" rtlCol="0" anchor="t">
              <a:spAutoFit/>
            </a:bodyPr>
            <a:lstStyle/>
            <a:p>
              <a:pPr algn="ctr">
                <a:lnSpc>
                  <a:spcPts val="2554"/>
                </a:lnSpc>
              </a:pPr>
              <a:r>
                <a:rPr lang="en-US" sz="1824" u="none">
                  <a:solidFill>
                    <a:srgbClr val="003EA8"/>
                  </a:solidFill>
                  <a:latin typeface="Cabin"/>
                  <a:ea typeface="Cabin"/>
                  <a:cs typeface="Cabin"/>
                  <a:sym typeface="Cabin"/>
                </a:rPr>
                <a:t>Quay lại Trang Chương trình</a:t>
              </a:r>
            </a:p>
          </p:txBody>
        </p:sp>
      </p:grpSp>
      <p:sp>
        <p:nvSpPr>
          <p:cNvPr id="17" name="Freeform 17"/>
          <p:cNvSpPr/>
          <p:nvPr/>
        </p:nvSpPr>
        <p:spPr>
          <a:xfrm>
            <a:off x="295787" y="291782"/>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TextBox 18"/>
          <p:cNvSpPr txBox="1"/>
          <p:nvPr/>
        </p:nvSpPr>
        <p:spPr>
          <a:xfrm>
            <a:off x="905495" y="1021503"/>
            <a:ext cx="8923115" cy="1618820"/>
          </a:xfrm>
          <a:prstGeom prst="rect">
            <a:avLst/>
          </a:prstGeom>
        </p:spPr>
        <p:txBody>
          <a:bodyPr lIns="0" tIns="0" rIns="0" bIns="0" rtlCol="0" anchor="t">
            <a:spAutoFit/>
          </a:bodyPr>
          <a:lstStyle/>
          <a:p>
            <a:pPr marL="781102" lvl="1" indent="-390551" algn="l">
              <a:lnSpc>
                <a:spcPts val="4341"/>
              </a:lnSpc>
              <a:spcBef>
                <a:spcPct val="0"/>
              </a:spcBef>
              <a:buAutoNum type="arabicPeriod"/>
            </a:pPr>
            <a:r>
              <a:rPr lang="en-US" sz="3617" b="1">
                <a:solidFill>
                  <a:srgbClr val="003EA8"/>
                </a:solidFill>
                <a:latin typeface="Muli Bold"/>
                <a:ea typeface="Muli Bold"/>
                <a:cs typeface="Muli Bold"/>
                <a:sym typeface="Muli Bold"/>
              </a:rPr>
              <a:t>Vai trò và Tầm quan trọng của Trực quan hóa dữ liệu trong EDA</a:t>
            </a:r>
          </a:p>
          <a:p>
            <a:pPr marL="0" lvl="0" indent="0" algn="l">
              <a:lnSpc>
                <a:spcPts val="4341"/>
              </a:lnSpc>
              <a:spcBef>
                <a:spcPct val="0"/>
              </a:spcBef>
            </a:pPr>
            <a:endParaRPr lang="en-US" sz="3617" b="1">
              <a:solidFill>
                <a:srgbClr val="003EA8"/>
              </a:solidFill>
              <a:latin typeface="Muli Bold"/>
              <a:ea typeface="Muli Bold"/>
              <a:cs typeface="Muli Bold"/>
              <a:sym typeface="Muli Bold"/>
            </a:endParaRPr>
          </a:p>
        </p:txBody>
      </p:sp>
      <p:sp>
        <p:nvSpPr>
          <p:cNvPr id="19" name="TextBox 19"/>
          <p:cNvSpPr txBox="1"/>
          <p:nvPr/>
        </p:nvSpPr>
        <p:spPr>
          <a:xfrm>
            <a:off x="516595" y="3076403"/>
            <a:ext cx="9037443" cy="5590566"/>
          </a:xfrm>
          <a:prstGeom prst="rect">
            <a:avLst/>
          </a:prstGeom>
        </p:spPr>
        <p:txBody>
          <a:bodyPr lIns="0" tIns="0" rIns="0" bIns="0" rtlCol="0" anchor="t">
            <a:spAutoFit/>
          </a:bodyPr>
          <a:lstStyle/>
          <a:p>
            <a:pPr algn="l">
              <a:lnSpc>
                <a:spcPts val="3158"/>
              </a:lnSpc>
            </a:pPr>
            <a:r>
              <a:rPr lang="en-US" sz="2255" b="1">
                <a:solidFill>
                  <a:srgbClr val="003EA8"/>
                </a:solidFill>
                <a:latin typeface="Muli Bold"/>
                <a:ea typeface="Muli Bold"/>
                <a:cs typeface="Muli Bold"/>
                <a:sym typeface="Muli Bold"/>
              </a:rPr>
              <a:t>Trực quan hóa dữ liệu là nghệ thuật và khoa học biểu diễn dữ liệu dưới dạng đồ họa như biểu đồ, đồ thị, bản đồ. Vai trò chính của nó là chuyển đổi các tập dữ liệu phức tạp thành hình ảnh trực quan, dễ hiểu.</a:t>
            </a:r>
          </a:p>
          <a:p>
            <a:pPr algn="l">
              <a:lnSpc>
                <a:spcPts val="3158"/>
              </a:lnSpc>
            </a:pPr>
            <a:r>
              <a:rPr lang="en-US" sz="2255" b="1">
                <a:solidFill>
                  <a:srgbClr val="003EA8"/>
                </a:solidFill>
                <a:latin typeface="Muli Bold"/>
                <a:ea typeface="Muli Bold"/>
                <a:cs typeface="Muli Bold"/>
                <a:sym typeface="Muli Bold"/>
              </a:rPr>
              <a:t>Trong EDA, trực quan hóa đặc biệt quan trọng vì:</a:t>
            </a:r>
          </a:p>
          <a:p>
            <a:pPr marL="487017" lvl="1" indent="-243508" algn="l">
              <a:lnSpc>
                <a:spcPts val="3158"/>
              </a:lnSpc>
              <a:buFont typeface="Arial"/>
              <a:buChar char="•"/>
            </a:pPr>
            <a:r>
              <a:rPr lang="en-US" sz="2255">
                <a:solidFill>
                  <a:srgbClr val="003EA8"/>
                </a:solidFill>
                <a:latin typeface="Muli"/>
                <a:ea typeface="Muli"/>
                <a:cs typeface="Muli"/>
                <a:sym typeface="Muli"/>
              </a:rPr>
              <a:t>H</a:t>
            </a:r>
            <a:r>
              <a:rPr lang="en-US" sz="2255" b="1">
                <a:solidFill>
                  <a:srgbClr val="003EA8"/>
                </a:solidFill>
                <a:latin typeface="Muli Bold"/>
                <a:ea typeface="Muli Bold"/>
                <a:cs typeface="Muli Bold"/>
                <a:sym typeface="Muli Bold"/>
              </a:rPr>
              <a:t>iểu nhanh về dữ liệu: Biểu đồ như histogram, boxplot cung cấp cái nhìn tổng quan tức thì về phân bố dữ liệu.</a:t>
            </a:r>
          </a:p>
          <a:p>
            <a:pPr marL="487017" lvl="1" indent="-243508" algn="l">
              <a:lnSpc>
                <a:spcPts val="3158"/>
              </a:lnSpc>
              <a:spcBef>
                <a:spcPct val="0"/>
              </a:spcBef>
              <a:buFont typeface="Arial"/>
              <a:buChar char="•"/>
            </a:pPr>
            <a:r>
              <a:rPr lang="en-US" sz="2255" b="1">
                <a:solidFill>
                  <a:srgbClr val="003EA8"/>
                </a:solidFill>
                <a:latin typeface="Muli Bold"/>
                <a:ea typeface="Muli Bold"/>
                <a:cs typeface="Muli Bold"/>
                <a:sym typeface="Muli Bold"/>
              </a:rPr>
              <a:t>Phát hiện quy luật và xu hướng: Scatter plot giúp nhận diện mối tương quan; line chart thể hiện xu hướng theo thời gian.</a:t>
            </a:r>
          </a:p>
          <a:p>
            <a:pPr marL="487017" lvl="1" indent="-243508" algn="l">
              <a:lnSpc>
                <a:spcPts val="3158"/>
              </a:lnSpc>
              <a:spcBef>
                <a:spcPct val="0"/>
              </a:spcBef>
              <a:buFont typeface="Arial"/>
              <a:buChar char="•"/>
            </a:pPr>
            <a:r>
              <a:rPr lang="en-US" sz="2255" b="1">
                <a:solidFill>
                  <a:srgbClr val="003EA8"/>
                </a:solidFill>
                <a:latin typeface="Muli Bold"/>
                <a:ea typeface="Muli Bold"/>
                <a:cs typeface="Muli Bold"/>
                <a:sym typeface="Muli Bold"/>
              </a:rPr>
              <a:t>Xác định giá trị ngoại lai (Outliers): Boxplot, scatter plot hỗ trợ phát hiện dữ liệu bất thường.</a:t>
            </a:r>
          </a:p>
          <a:p>
            <a:pPr algn="l">
              <a:lnSpc>
                <a:spcPts val="3158"/>
              </a:lnSpc>
              <a:spcBef>
                <a:spcPct val="0"/>
              </a:spcBef>
            </a:pPr>
            <a:r>
              <a:rPr lang="en-US" sz="2255" b="1">
                <a:solidFill>
                  <a:srgbClr val="003EA8"/>
                </a:solidFill>
                <a:latin typeface="Muli Bold"/>
                <a:ea typeface="Muli Bold"/>
                <a:cs typeface="Muli Bold"/>
                <a:sym typeface="Muli Bold"/>
              </a:rPr>
              <a:t>Truyền đạt thông tin hiệu quả: Hình ảnh trực quan giúp chia sẻ kết quả EDA dễ hiểu hơn so với bảng số liệu thô.</a:t>
            </a:r>
          </a:p>
          <a:p>
            <a:pPr algn="l">
              <a:lnSpc>
                <a:spcPts val="3158"/>
              </a:lnSpc>
              <a:spcBef>
                <a:spcPct val="0"/>
              </a:spcBef>
            </a:pPr>
            <a:r>
              <a:rPr lang="en-US" sz="2255" b="1">
                <a:solidFill>
                  <a:srgbClr val="003EA8"/>
                </a:solidFill>
                <a:latin typeface="Muli Bold"/>
                <a:ea typeface="Muli Bold"/>
                <a:cs typeface="Muli Bold"/>
                <a:sym typeface="Muli Bold"/>
              </a:rPr>
              <a:t>văn bản của bạn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81024"/>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1.2.2 Bài thực hành 1</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340987"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2705923" y="3497727"/>
            <a:ext cx="11301259" cy="6003794"/>
          </a:xfrm>
          <a:custGeom>
            <a:avLst/>
            <a:gdLst/>
            <a:ahLst/>
            <a:cxnLst/>
            <a:rect l="l" t="t" r="r" b="b"/>
            <a:pathLst>
              <a:path w="11301259" h="6003794">
                <a:moveTo>
                  <a:pt x="0" y="0"/>
                </a:moveTo>
                <a:lnTo>
                  <a:pt x="11301259" y="0"/>
                </a:lnTo>
                <a:lnTo>
                  <a:pt x="11301259" y="6003793"/>
                </a:lnTo>
                <a:lnTo>
                  <a:pt x="0" y="600379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681974" y="1650412"/>
            <a:ext cx="17606026" cy="1847314"/>
          </a:xfrm>
          <a:prstGeom prst="rect">
            <a:avLst/>
          </a:prstGeom>
        </p:spPr>
        <p:txBody>
          <a:bodyPr lIns="0" tIns="0" rIns="0" bIns="0" rtlCol="0" anchor="t">
            <a:spAutoFit/>
          </a:bodyPr>
          <a:lstStyle/>
          <a:p>
            <a:pPr algn="just">
              <a:lnSpc>
                <a:spcPts val="4759"/>
              </a:lnSpc>
            </a:pPr>
            <a:r>
              <a:rPr lang="en-US" sz="3399">
                <a:solidFill>
                  <a:srgbClr val="003EA8"/>
                </a:solidFill>
                <a:latin typeface="Times New Roman MT"/>
                <a:ea typeface="Times New Roman MT"/>
                <a:cs typeface="Times New Roman MT"/>
                <a:sym typeface="Times New Roman MT"/>
              </a:rPr>
              <a:t>4.2. Phân tích theo Thời gian</a:t>
            </a:r>
          </a:p>
          <a:p>
            <a:pPr algn="just">
              <a:lnSpc>
                <a:spcPts val="4759"/>
              </a:lnSpc>
            </a:pPr>
            <a:r>
              <a:rPr lang="en-US" sz="3399">
                <a:solidFill>
                  <a:srgbClr val="003EA8"/>
                </a:solidFill>
                <a:latin typeface="Times New Roman MT"/>
                <a:ea typeface="Times New Roman MT"/>
                <a:cs typeface="Times New Roman MT"/>
                <a:sym typeface="Times New Roman MT"/>
              </a:rPr>
              <a:t>Câu hỏi: Xu hướng doanh thu theo tháng và theo giờ trong ngày như thế nào?</a:t>
            </a:r>
          </a:p>
          <a:p>
            <a:pPr algn="just">
              <a:lnSpc>
                <a:spcPts val="4759"/>
              </a:lnSpc>
            </a:pPr>
            <a:endParaRPr lang="en-US" sz="3399">
              <a:solidFill>
                <a:srgbClr val="003EA8"/>
              </a:solidFill>
              <a:latin typeface="Times New Roman MT"/>
              <a:ea typeface="Times New Roman MT"/>
              <a:cs typeface="Times New Roman MT"/>
              <a:sym typeface="Times New Roman M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81024"/>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1.2.2 Bài thực hành 1</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340987"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8839898" y="3302384"/>
            <a:ext cx="8419402" cy="4396227"/>
          </a:xfrm>
          <a:custGeom>
            <a:avLst/>
            <a:gdLst/>
            <a:ahLst/>
            <a:cxnLst/>
            <a:rect l="l" t="t" r="r" b="b"/>
            <a:pathLst>
              <a:path w="8419402" h="4396227">
                <a:moveTo>
                  <a:pt x="0" y="0"/>
                </a:moveTo>
                <a:lnTo>
                  <a:pt x="8419402" y="0"/>
                </a:lnTo>
                <a:lnTo>
                  <a:pt x="8419402" y="4396228"/>
                </a:lnTo>
                <a:lnTo>
                  <a:pt x="0" y="4396228"/>
                </a:lnTo>
                <a:lnTo>
                  <a:pt x="0" y="0"/>
                </a:lnTo>
                <a:close/>
              </a:path>
            </a:pathLst>
          </a:custGeom>
          <a:blipFill>
            <a:blip r:embed="rId5"/>
            <a:stretch>
              <a:fillRect t="-870" b="-870"/>
            </a:stretch>
          </a:blipFill>
        </p:spPr>
        <p:txBody>
          <a:bodyPr/>
          <a:lstStyle/>
          <a:p>
            <a:endParaRPr lang="en-US"/>
          </a:p>
        </p:txBody>
      </p:sp>
      <p:sp>
        <p:nvSpPr>
          <p:cNvPr id="10" name="Freeform 10"/>
          <p:cNvSpPr/>
          <p:nvPr/>
        </p:nvSpPr>
        <p:spPr>
          <a:xfrm>
            <a:off x="464479" y="3302384"/>
            <a:ext cx="8011689" cy="3955772"/>
          </a:xfrm>
          <a:custGeom>
            <a:avLst/>
            <a:gdLst/>
            <a:ahLst/>
            <a:cxnLst/>
            <a:rect l="l" t="t" r="r" b="b"/>
            <a:pathLst>
              <a:path w="8011689" h="3955772">
                <a:moveTo>
                  <a:pt x="0" y="0"/>
                </a:moveTo>
                <a:lnTo>
                  <a:pt x="8011689" y="0"/>
                </a:lnTo>
                <a:lnTo>
                  <a:pt x="8011689" y="3955772"/>
                </a:lnTo>
                <a:lnTo>
                  <a:pt x="0" y="3955772"/>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681974" y="1650412"/>
            <a:ext cx="17606026" cy="1847314"/>
          </a:xfrm>
          <a:prstGeom prst="rect">
            <a:avLst/>
          </a:prstGeom>
        </p:spPr>
        <p:txBody>
          <a:bodyPr lIns="0" tIns="0" rIns="0" bIns="0" rtlCol="0" anchor="t">
            <a:spAutoFit/>
          </a:bodyPr>
          <a:lstStyle/>
          <a:p>
            <a:pPr algn="just">
              <a:lnSpc>
                <a:spcPts val="4759"/>
              </a:lnSpc>
            </a:pPr>
            <a:r>
              <a:rPr lang="en-US" sz="3399">
                <a:solidFill>
                  <a:srgbClr val="003EA8"/>
                </a:solidFill>
                <a:latin typeface="Times New Roman MT"/>
                <a:ea typeface="Times New Roman MT"/>
                <a:cs typeface="Times New Roman MT"/>
                <a:sym typeface="Times New Roman MT"/>
              </a:rPr>
              <a:t>4.2. Phân tích theo Thời gian</a:t>
            </a:r>
          </a:p>
          <a:p>
            <a:pPr algn="just">
              <a:lnSpc>
                <a:spcPts val="4759"/>
              </a:lnSpc>
            </a:pPr>
            <a:r>
              <a:rPr lang="en-US" sz="3399">
                <a:solidFill>
                  <a:srgbClr val="003EA8"/>
                </a:solidFill>
                <a:latin typeface="Times New Roman MT"/>
                <a:ea typeface="Times New Roman MT"/>
                <a:cs typeface="Times New Roman MT"/>
                <a:sym typeface="Times New Roman MT"/>
              </a:rPr>
              <a:t>Câu hỏi: Xu hướng doanh thu theo tháng và theo giờ trong ngày như thế nào?</a:t>
            </a:r>
          </a:p>
          <a:p>
            <a:pPr algn="just">
              <a:lnSpc>
                <a:spcPts val="4759"/>
              </a:lnSpc>
            </a:pPr>
            <a:endParaRPr lang="en-US" sz="3399">
              <a:solidFill>
                <a:srgbClr val="003EA8"/>
              </a:solidFill>
              <a:latin typeface="Times New Roman MT"/>
              <a:ea typeface="Times New Roman MT"/>
              <a:cs typeface="Times New Roman MT"/>
              <a:sym typeface="Times New Roman MT"/>
            </a:endParaRPr>
          </a:p>
        </p:txBody>
      </p:sp>
      <p:sp>
        <p:nvSpPr>
          <p:cNvPr id="12" name="TextBox 12"/>
          <p:cNvSpPr txBox="1"/>
          <p:nvPr/>
        </p:nvSpPr>
        <p:spPr>
          <a:xfrm>
            <a:off x="685287" y="7565262"/>
            <a:ext cx="17261726" cy="3047530"/>
          </a:xfrm>
          <a:prstGeom prst="rect">
            <a:avLst/>
          </a:prstGeom>
        </p:spPr>
        <p:txBody>
          <a:bodyPr lIns="0" tIns="0" rIns="0" bIns="0" rtlCol="0" anchor="t">
            <a:spAutoFit/>
          </a:bodyPr>
          <a:lstStyle/>
          <a:p>
            <a:pPr algn="just">
              <a:lnSpc>
                <a:spcPts val="4759"/>
              </a:lnSpc>
            </a:pPr>
            <a:r>
              <a:rPr lang="en-US" sz="3399">
                <a:solidFill>
                  <a:srgbClr val="003EA8"/>
                </a:solidFill>
                <a:latin typeface="Times New Roman MT"/>
                <a:ea typeface="Times New Roman MT"/>
                <a:cs typeface="Times New Roman MT"/>
                <a:sym typeface="Times New Roman MT"/>
              </a:rPr>
              <a:t>Nhận xét</a:t>
            </a:r>
          </a:p>
          <a:p>
            <a:pPr algn="just">
              <a:lnSpc>
                <a:spcPts val="4759"/>
              </a:lnSpc>
            </a:pPr>
            <a:r>
              <a:rPr lang="en-US" sz="3399">
                <a:solidFill>
                  <a:srgbClr val="003EA8"/>
                </a:solidFill>
                <a:latin typeface="Times New Roman MT"/>
                <a:ea typeface="Times New Roman MT"/>
                <a:cs typeface="Times New Roman MT"/>
                <a:sym typeface="Times New Roman MT"/>
              </a:rPr>
              <a:t>- Theo tháng: tăng mạnh vào cuối năm đặc biệt từ tháng 9 đến tháng 11 do dịp lễ.</a:t>
            </a:r>
          </a:p>
          <a:p>
            <a:pPr algn="just">
              <a:lnSpc>
                <a:spcPts val="4759"/>
              </a:lnSpc>
            </a:pPr>
            <a:r>
              <a:rPr lang="en-US" sz="3399">
                <a:solidFill>
                  <a:srgbClr val="003EA8"/>
                </a:solidFill>
                <a:latin typeface="Times New Roman MT"/>
                <a:ea typeface="Times New Roman MT"/>
                <a:cs typeface="Times New Roman MT"/>
                <a:sym typeface="Times New Roman MT"/>
              </a:rPr>
              <a:t>- Theo giờ : khung giờ cao nhất từ 10 giờ sáng đến 3h chiều, doanh thu rất thấp vào sáng sớm và chiều muộn.</a:t>
            </a:r>
          </a:p>
          <a:p>
            <a:pPr algn="just">
              <a:lnSpc>
                <a:spcPts val="4759"/>
              </a:lnSpc>
            </a:pPr>
            <a:endParaRPr lang="en-US" sz="3399">
              <a:solidFill>
                <a:srgbClr val="003EA8"/>
              </a:solidFill>
              <a:latin typeface="Times New Roman MT"/>
              <a:ea typeface="Times New Roman MT"/>
              <a:cs typeface="Times New Roman MT"/>
              <a:sym typeface="Times New Roman M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81024"/>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1.2.2 Bài thực hành 1</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340987"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5442304" y="3366203"/>
            <a:ext cx="11301259" cy="6074427"/>
          </a:xfrm>
          <a:custGeom>
            <a:avLst/>
            <a:gdLst/>
            <a:ahLst/>
            <a:cxnLst/>
            <a:rect l="l" t="t" r="r" b="b"/>
            <a:pathLst>
              <a:path w="11301259" h="6074427">
                <a:moveTo>
                  <a:pt x="0" y="0"/>
                </a:moveTo>
                <a:lnTo>
                  <a:pt x="11301259" y="0"/>
                </a:lnTo>
                <a:lnTo>
                  <a:pt x="11301259" y="6074427"/>
                </a:lnTo>
                <a:lnTo>
                  <a:pt x="0" y="6074427"/>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681974" y="1650412"/>
            <a:ext cx="17606026" cy="1847314"/>
          </a:xfrm>
          <a:prstGeom prst="rect">
            <a:avLst/>
          </a:prstGeom>
        </p:spPr>
        <p:txBody>
          <a:bodyPr lIns="0" tIns="0" rIns="0" bIns="0" rtlCol="0" anchor="t">
            <a:spAutoFit/>
          </a:bodyPr>
          <a:lstStyle/>
          <a:p>
            <a:pPr algn="just">
              <a:lnSpc>
                <a:spcPts val="4759"/>
              </a:lnSpc>
            </a:pPr>
            <a:r>
              <a:rPr lang="en-US" sz="3399">
                <a:solidFill>
                  <a:srgbClr val="003EA8"/>
                </a:solidFill>
                <a:latin typeface="Times New Roman MT"/>
                <a:ea typeface="Times New Roman MT"/>
                <a:cs typeface="Times New Roman MT"/>
                <a:sym typeface="Times New Roman MT"/>
              </a:rPr>
              <a:t>4.2. Phân tích theo Thời gian</a:t>
            </a:r>
          </a:p>
          <a:p>
            <a:pPr algn="just">
              <a:lnSpc>
                <a:spcPts val="4759"/>
              </a:lnSpc>
            </a:pPr>
            <a:r>
              <a:rPr lang="en-US" sz="3399">
                <a:solidFill>
                  <a:srgbClr val="003EA8"/>
                </a:solidFill>
                <a:latin typeface="Times New Roman MT"/>
                <a:ea typeface="Times New Roman MT"/>
                <a:cs typeface="Times New Roman MT"/>
                <a:sym typeface="Times New Roman MT"/>
              </a:rPr>
              <a:t>Câu hỏi: Xu hướng doanh thu theo tháng và theo giờ trong ngày như thế nào?</a:t>
            </a:r>
          </a:p>
          <a:p>
            <a:pPr algn="just">
              <a:lnSpc>
                <a:spcPts val="4759"/>
              </a:lnSpc>
            </a:pPr>
            <a:endParaRPr lang="en-US" sz="3399">
              <a:solidFill>
                <a:srgbClr val="003EA8"/>
              </a:solidFill>
              <a:latin typeface="Times New Roman MT"/>
              <a:ea typeface="Times New Roman MT"/>
              <a:cs typeface="Times New Roman MT"/>
              <a:sym typeface="Times New Roman MT"/>
            </a:endParaRPr>
          </a:p>
        </p:txBody>
      </p:sp>
      <p:sp>
        <p:nvSpPr>
          <p:cNvPr id="11" name="TextBox 11"/>
          <p:cNvSpPr txBox="1"/>
          <p:nvPr/>
        </p:nvSpPr>
        <p:spPr>
          <a:xfrm>
            <a:off x="758544" y="2855492"/>
            <a:ext cx="4509255" cy="7817194"/>
          </a:xfrm>
          <a:prstGeom prst="rect">
            <a:avLst/>
          </a:prstGeom>
        </p:spPr>
        <p:txBody>
          <a:bodyPr lIns="0" tIns="0" rIns="0" bIns="0" rtlCol="0" anchor="t">
            <a:spAutoFit/>
          </a:bodyPr>
          <a:lstStyle/>
          <a:p>
            <a:pPr algn="l">
              <a:lnSpc>
                <a:spcPts val="3889"/>
              </a:lnSpc>
            </a:pPr>
            <a:r>
              <a:rPr lang="en-US" sz="2778">
                <a:solidFill>
                  <a:srgbClr val="003EA8"/>
                </a:solidFill>
                <a:latin typeface="Times New Roman MT"/>
                <a:ea typeface="Times New Roman MT"/>
                <a:cs typeface="Times New Roman MT"/>
                <a:sym typeface="Times New Roman MT"/>
              </a:rPr>
              <a:t>Phân tích</a:t>
            </a:r>
          </a:p>
          <a:p>
            <a:pPr marL="599796" lvl="1" indent="-299898" algn="l">
              <a:lnSpc>
                <a:spcPts val="3889"/>
              </a:lnSpc>
              <a:buFont typeface="Arial"/>
              <a:buChar char="•"/>
            </a:pPr>
            <a:r>
              <a:rPr lang="en-US" sz="2778">
                <a:solidFill>
                  <a:srgbClr val="003EA8"/>
                </a:solidFill>
                <a:latin typeface="Times New Roman MT"/>
                <a:ea typeface="Times New Roman MT"/>
                <a:cs typeface="Times New Roman MT"/>
                <a:sym typeface="Times New Roman MT"/>
              </a:rPr>
              <a:t>Các sản phẩm bán chạy nhất chủ yếu là hàng trang trí, đồ gia dụng nhỏ, và đồ thủ công.</a:t>
            </a:r>
          </a:p>
          <a:p>
            <a:pPr marL="599796" lvl="1" indent="-299898" algn="l">
              <a:lnSpc>
                <a:spcPts val="3889"/>
              </a:lnSpc>
              <a:buFont typeface="Arial"/>
              <a:buChar char="•"/>
            </a:pPr>
            <a:r>
              <a:rPr lang="en-US" sz="2778">
                <a:solidFill>
                  <a:srgbClr val="003EA8"/>
                </a:solidFill>
                <a:latin typeface="Times New Roman MT"/>
                <a:ea typeface="Times New Roman MT"/>
                <a:cs typeface="Times New Roman MT"/>
                <a:sym typeface="Times New Roman MT"/>
              </a:rPr>
              <a:t>Đây có khả năng là các mặt hàng có đơn giá thấp, khuyến khích khách hàng mua với số lượng lớn để làm quà tặng hoặc bán sỉ.</a:t>
            </a:r>
          </a:p>
          <a:p>
            <a:pPr marL="599796" lvl="1" indent="-299898" algn="l">
              <a:lnSpc>
                <a:spcPts val="3889"/>
              </a:lnSpc>
              <a:buFont typeface="Arial"/>
              <a:buChar char="•"/>
            </a:pPr>
            <a:r>
              <a:rPr lang="en-US" sz="2778">
                <a:solidFill>
                  <a:srgbClr val="003EA8"/>
                </a:solidFill>
                <a:latin typeface="Times New Roman MT"/>
                <a:ea typeface="Times New Roman MT"/>
                <a:cs typeface="Times New Roman MT"/>
                <a:sym typeface="Times New Roman MT"/>
              </a:rPr>
              <a:t>Nhu cầu về các sản phẩm lưu trữ, đóng gói (như STORAGE JAR, JUMBO BAG) là rất cao.</a:t>
            </a:r>
          </a:p>
          <a:p>
            <a:pPr algn="l">
              <a:lnSpc>
                <a:spcPts val="3889"/>
              </a:lnSpc>
            </a:pPr>
            <a:endParaRPr lang="en-US" sz="2778">
              <a:solidFill>
                <a:srgbClr val="003EA8"/>
              </a:solidFill>
              <a:latin typeface="Times New Roman MT"/>
              <a:ea typeface="Times New Roman MT"/>
              <a:cs typeface="Times New Roman MT"/>
              <a:sym typeface="Times New Roman M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81024"/>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1.2.2 Bài thực hành 1</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324953" y="1820268"/>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Freeform 9"/>
          <p:cNvSpPr/>
          <p:nvPr/>
        </p:nvSpPr>
        <p:spPr>
          <a:xfrm>
            <a:off x="464479" y="2674173"/>
            <a:ext cx="10025761" cy="5647357"/>
          </a:xfrm>
          <a:custGeom>
            <a:avLst/>
            <a:gdLst/>
            <a:ahLst/>
            <a:cxnLst/>
            <a:rect l="l" t="t" r="r" b="b"/>
            <a:pathLst>
              <a:path w="10025761" h="5647357">
                <a:moveTo>
                  <a:pt x="0" y="0"/>
                </a:moveTo>
                <a:lnTo>
                  <a:pt x="10025761" y="0"/>
                </a:lnTo>
                <a:lnTo>
                  <a:pt x="10025761" y="5647357"/>
                </a:lnTo>
                <a:lnTo>
                  <a:pt x="0" y="5647357"/>
                </a:lnTo>
                <a:lnTo>
                  <a:pt x="0" y="0"/>
                </a:lnTo>
                <a:close/>
              </a:path>
            </a:pathLst>
          </a:custGeom>
          <a:blipFill>
            <a:blip r:embed="rId5"/>
            <a:stretch>
              <a:fillRect t="-596" b="-596"/>
            </a:stretch>
          </a:blipFill>
        </p:spPr>
        <p:txBody>
          <a:bodyPr/>
          <a:lstStyle/>
          <a:p>
            <a:endParaRPr lang="en-US"/>
          </a:p>
        </p:txBody>
      </p:sp>
      <p:sp>
        <p:nvSpPr>
          <p:cNvPr id="10" name="TextBox 10"/>
          <p:cNvSpPr txBox="1"/>
          <p:nvPr/>
        </p:nvSpPr>
        <p:spPr>
          <a:xfrm>
            <a:off x="681974" y="1338700"/>
            <a:ext cx="17606026" cy="1847314"/>
          </a:xfrm>
          <a:prstGeom prst="rect">
            <a:avLst/>
          </a:prstGeom>
        </p:spPr>
        <p:txBody>
          <a:bodyPr lIns="0" tIns="0" rIns="0" bIns="0" rtlCol="0" anchor="t">
            <a:spAutoFit/>
          </a:bodyPr>
          <a:lstStyle/>
          <a:p>
            <a:pPr algn="just">
              <a:lnSpc>
                <a:spcPts val="4759"/>
              </a:lnSpc>
            </a:pPr>
            <a:r>
              <a:rPr lang="en-US" sz="3399">
                <a:solidFill>
                  <a:srgbClr val="003EA8"/>
                </a:solidFill>
                <a:latin typeface="Times New Roman MT"/>
                <a:ea typeface="Times New Roman MT"/>
                <a:cs typeface="Times New Roman MT"/>
                <a:sym typeface="Times New Roman MT"/>
              </a:rPr>
              <a:t>4.4. Phân tích Khách hàng (Sơ bộ)</a:t>
            </a:r>
          </a:p>
          <a:p>
            <a:pPr algn="just">
              <a:lnSpc>
                <a:spcPts val="4759"/>
              </a:lnSpc>
            </a:pPr>
            <a:r>
              <a:rPr lang="en-US" sz="3399">
                <a:solidFill>
                  <a:srgbClr val="003EA8"/>
                </a:solidFill>
                <a:latin typeface="Times New Roman MT"/>
                <a:ea typeface="Times New Roman MT"/>
                <a:cs typeface="Times New Roman MT"/>
                <a:sym typeface="Times New Roman MT"/>
              </a:rPr>
              <a:t>Câu hỏi: Những khách hàng nào chi tiêu nhiều nhất?</a:t>
            </a:r>
          </a:p>
          <a:p>
            <a:pPr algn="just">
              <a:lnSpc>
                <a:spcPts val="4759"/>
              </a:lnSpc>
            </a:pPr>
            <a:endParaRPr lang="en-US" sz="3399">
              <a:solidFill>
                <a:srgbClr val="003EA8"/>
              </a:solidFill>
              <a:latin typeface="Times New Roman MT"/>
              <a:ea typeface="Times New Roman MT"/>
              <a:cs typeface="Times New Roman MT"/>
              <a:sym typeface="Times New Roman MT"/>
            </a:endParaRPr>
          </a:p>
        </p:txBody>
      </p:sp>
      <p:sp>
        <p:nvSpPr>
          <p:cNvPr id="11" name="TextBox 11"/>
          <p:cNvSpPr txBox="1"/>
          <p:nvPr/>
        </p:nvSpPr>
        <p:spPr>
          <a:xfrm>
            <a:off x="10490240" y="2843403"/>
            <a:ext cx="7211714" cy="4247747"/>
          </a:xfrm>
          <a:prstGeom prst="rect">
            <a:avLst/>
          </a:prstGeom>
        </p:spPr>
        <p:txBody>
          <a:bodyPr lIns="0" tIns="0" rIns="0" bIns="0" rtlCol="0" anchor="t">
            <a:spAutoFit/>
          </a:bodyPr>
          <a:lstStyle/>
          <a:p>
            <a:pPr algn="just">
              <a:lnSpc>
                <a:spcPts val="4759"/>
              </a:lnSpc>
            </a:pPr>
            <a:r>
              <a:rPr lang="en-US" sz="3399">
                <a:solidFill>
                  <a:srgbClr val="003EA8"/>
                </a:solidFill>
                <a:latin typeface="Times New Roman MT"/>
                <a:ea typeface="Times New Roman MT"/>
                <a:cs typeface="Times New Roman MT"/>
                <a:sym typeface="Times New Roman MT"/>
              </a:rPr>
              <a:t>Nhận xét:</a:t>
            </a:r>
          </a:p>
          <a:p>
            <a:pPr algn="just">
              <a:lnSpc>
                <a:spcPts val="4759"/>
              </a:lnSpc>
            </a:pPr>
            <a:r>
              <a:rPr lang="en-US" sz="3399">
                <a:solidFill>
                  <a:srgbClr val="003EA8"/>
                </a:solidFill>
                <a:latin typeface="Times New Roman MT"/>
                <a:ea typeface="Times New Roman MT"/>
                <a:cs typeface="Times New Roman MT"/>
                <a:sym typeface="Times New Roman MT"/>
              </a:rPr>
              <a:t>Có một nhóm nhỏ khách hàng đóng góp một phần rất lớn vào tổng doanh thu. Khách hàng có ID 14646.0, 18102.0, 17450.0 là những khách hàng giá trị nhất.</a:t>
            </a:r>
          </a:p>
          <a:p>
            <a:pPr algn="just">
              <a:lnSpc>
                <a:spcPts val="4759"/>
              </a:lnSpc>
            </a:pPr>
            <a:endParaRPr lang="en-US" sz="3399">
              <a:solidFill>
                <a:srgbClr val="003EA8"/>
              </a:solidFill>
              <a:latin typeface="Times New Roman MT"/>
              <a:ea typeface="Times New Roman MT"/>
              <a:cs typeface="Times New Roman MT"/>
              <a:sym typeface="Times New Roman M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txBody>
          <a:bodyPr/>
          <a:lstStyle/>
          <a:p>
            <a:endParaRPr lang="en-US"/>
          </a:p>
        </p:txBody>
      </p:sp>
      <p:grpSp>
        <p:nvGrpSpPr>
          <p:cNvPr id="3" name="Group 3"/>
          <p:cNvGrpSpPr/>
          <p:nvPr/>
        </p:nvGrpSpPr>
        <p:grpSpPr>
          <a:xfrm>
            <a:off x="905495" y="333044"/>
            <a:ext cx="16444941" cy="934419"/>
            <a:chOff x="0" y="0"/>
            <a:chExt cx="5999159" cy="340879"/>
          </a:xfrm>
        </p:grpSpPr>
        <p:sp>
          <p:nvSpPr>
            <p:cNvPr id="4" name="Freeform 4"/>
            <p:cNvSpPr/>
            <p:nvPr/>
          </p:nvSpPr>
          <p:spPr>
            <a:xfrm>
              <a:off x="0" y="0"/>
              <a:ext cx="5999159" cy="340879"/>
            </a:xfrm>
            <a:custGeom>
              <a:avLst/>
              <a:gdLst/>
              <a:ahLst/>
              <a:cxnLst/>
              <a:rect l="l" t="t" r="r" b="b"/>
              <a:pathLst>
                <a:path w="5999159" h="340879">
                  <a:moveTo>
                    <a:pt x="0" y="0"/>
                  </a:moveTo>
                  <a:lnTo>
                    <a:pt x="5999159" y="0"/>
                  </a:lnTo>
                  <a:lnTo>
                    <a:pt x="5999159" y="340879"/>
                  </a:lnTo>
                  <a:lnTo>
                    <a:pt x="0" y="340879"/>
                  </a:lnTo>
                  <a:close/>
                </a:path>
              </a:pathLst>
            </a:custGeom>
            <a:solidFill>
              <a:srgbClr val="FFFFFF"/>
            </a:solidFill>
          </p:spPr>
          <p:txBody>
            <a:bodyPr/>
            <a:lstStyle/>
            <a:p>
              <a:endParaRPr lang="en-US"/>
            </a:p>
          </p:txBody>
        </p:sp>
      </p:grpSp>
      <p:sp>
        <p:nvSpPr>
          <p:cNvPr id="5" name="TextBox 5"/>
          <p:cNvSpPr txBox="1"/>
          <p:nvPr/>
        </p:nvSpPr>
        <p:spPr>
          <a:xfrm>
            <a:off x="1768754" y="228269"/>
            <a:ext cx="14750492" cy="1762059"/>
          </a:xfrm>
          <a:prstGeom prst="rect">
            <a:avLst/>
          </a:prstGeom>
        </p:spPr>
        <p:txBody>
          <a:bodyPr lIns="0" tIns="0" rIns="0" bIns="0" rtlCol="0" anchor="t">
            <a:spAutoFit/>
          </a:bodyPr>
          <a:lstStyle/>
          <a:p>
            <a:pPr algn="ctr">
              <a:lnSpc>
                <a:spcPts val="6599"/>
              </a:lnSpc>
            </a:pPr>
            <a:r>
              <a:rPr lang="en-US" sz="5499" b="1">
                <a:solidFill>
                  <a:srgbClr val="003EA8"/>
                </a:solidFill>
                <a:latin typeface="Times New Roman MT Bold"/>
                <a:ea typeface="Times New Roman MT Bold"/>
                <a:cs typeface="Times New Roman MT Bold"/>
                <a:sym typeface="Times New Roman MT Bold"/>
              </a:rPr>
              <a:t>Nhận xét sau 2 bài thực hành </a:t>
            </a:r>
          </a:p>
          <a:p>
            <a:pPr algn="ctr">
              <a:lnSpc>
                <a:spcPts val="6599"/>
              </a:lnSpc>
            </a:pPr>
            <a:endParaRPr lang="en-US" sz="5499" b="1">
              <a:solidFill>
                <a:srgbClr val="003EA8"/>
              </a:solidFill>
              <a:latin typeface="Times New Roman MT Bold"/>
              <a:ea typeface="Times New Roman MT Bold"/>
              <a:cs typeface="Times New Roman MT Bold"/>
              <a:sym typeface="Times New Roman MT Bold"/>
            </a:endParaRPr>
          </a:p>
        </p:txBody>
      </p:sp>
      <p:sp>
        <p:nvSpPr>
          <p:cNvPr id="6" name="Freeform 6"/>
          <p:cNvSpPr/>
          <p:nvPr/>
        </p:nvSpPr>
        <p:spPr>
          <a:xfrm>
            <a:off x="243671" y="950893"/>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243671" y="1584034"/>
            <a:ext cx="17606026" cy="8098293"/>
            <a:chOff x="0" y="0"/>
            <a:chExt cx="5215808" cy="2399130"/>
          </a:xfrm>
        </p:grpSpPr>
        <p:sp>
          <p:nvSpPr>
            <p:cNvPr id="8" name="Freeform 8"/>
            <p:cNvSpPr/>
            <p:nvPr/>
          </p:nvSpPr>
          <p:spPr>
            <a:xfrm>
              <a:off x="0" y="0"/>
              <a:ext cx="5215808" cy="2399130"/>
            </a:xfrm>
            <a:custGeom>
              <a:avLst/>
              <a:gdLst/>
              <a:ahLst/>
              <a:cxnLst/>
              <a:rect l="l" t="t" r="r" b="b"/>
              <a:pathLst>
                <a:path w="5215808" h="2399130">
                  <a:moveTo>
                    <a:pt x="0" y="0"/>
                  </a:moveTo>
                  <a:lnTo>
                    <a:pt x="5215808" y="0"/>
                  </a:lnTo>
                  <a:lnTo>
                    <a:pt x="5215808" y="2399130"/>
                  </a:lnTo>
                  <a:lnTo>
                    <a:pt x="0" y="2399130"/>
                  </a:lnTo>
                  <a:close/>
                </a:path>
              </a:pathLst>
            </a:custGeom>
            <a:solidFill>
              <a:srgbClr val="FFFFFF"/>
            </a:solidFill>
          </p:spPr>
          <p:txBody>
            <a:bodyPr/>
            <a:lstStyle/>
            <a:p>
              <a:endParaRPr lang="en-US"/>
            </a:p>
          </p:txBody>
        </p:sp>
      </p:grpSp>
      <p:sp>
        <p:nvSpPr>
          <p:cNvPr id="9" name="TextBox 9"/>
          <p:cNvSpPr txBox="1"/>
          <p:nvPr/>
        </p:nvSpPr>
        <p:spPr>
          <a:xfrm>
            <a:off x="487342" y="1372238"/>
            <a:ext cx="17606026" cy="9948519"/>
          </a:xfrm>
          <a:prstGeom prst="rect">
            <a:avLst/>
          </a:prstGeom>
        </p:spPr>
        <p:txBody>
          <a:bodyPr lIns="0" tIns="0" rIns="0" bIns="0" rtlCol="0" anchor="t">
            <a:spAutoFit/>
          </a:bodyPr>
          <a:lstStyle/>
          <a:p>
            <a:pPr algn="just">
              <a:lnSpc>
                <a:spcPts val="3920"/>
              </a:lnSpc>
            </a:pPr>
            <a:r>
              <a:rPr lang="en-US" sz="2800" dirty="0">
                <a:solidFill>
                  <a:srgbClr val="003EA8"/>
                </a:solidFill>
                <a:latin typeface="Times New Roman MT"/>
                <a:ea typeface="Times New Roman MT"/>
                <a:cs typeface="Times New Roman MT"/>
                <a:sym typeface="Times New Roman MT"/>
              </a:rPr>
              <a:t>1. Matplotlib</a:t>
            </a:r>
          </a:p>
          <a:p>
            <a:pPr marL="604523" lvl="1" indent="-302261" algn="just">
              <a:lnSpc>
                <a:spcPts val="3920"/>
              </a:lnSpc>
              <a:buFont typeface="Arial"/>
              <a:buChar char="•"/>
            </a:pPr>
            <a:r>
              <a:rPr lang="en-US" sz="2800" dirty="0" err="1">
                <a:solidFill>
                  <a:srgbClr val="003EA8"/>
                </a:solidFill>
                <a:latin typeface="Times New Roman MT"/>
                <a:ea typeface="Times New Roman MT"/>
                <a:cs typeface="Times New Roman MT"/>
                <a:sym typeface="Times New Roman MT"/>
              </a:rPr>
              <a:t>Đặc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điểm</a:t>
            </a:r>
            <a:r>
              <a:rPr lang="en-US" sz="2800" dirty="0">
                <a:solidFill>
                  <a:srgbClr val="003EA8"/>
                </a:solidFill>
                <a:latin typeface="Times New Roman MT"/>
                <a:ea typeface="Times New Roman MT"/>
                <a:cs typeface="Times New Roman MT"/>
                <a:sym typeface="Times New Roman MT"/>
              </a:rPr>
              <a:t>: Thư </a:t>
            </a:r>
            <a:r>
              <a:rPr lang="en-US" sz="2800" dirty="0" err="1">
                <a:solidFill>
                  <a:srgbClr val="003EA8"/>
                </a:solidFill>
                <a:latin typeface="Times New Roman MT"/>
                <a:ea typeface="Times New Roman MT"/>
                <a:cs typeface="Times New Roman MT"/>
                <a:sym typeface="Times New Roman MT"/>
              </a:rPr>
              <a:t>viện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nền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tảng</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mạnh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mẽ</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và</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cực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kỳ</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linh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hoạt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cho</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phép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kiểm</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soát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đến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từng</a:t>
            </a:r>
            <a:r>
              <a:rPr lang="en-US" sz="2800" dirty="0">
                <a:solidFill>
                  <a:srgbClr val="003EA8"/>
                </a:solidFill>
                <a:latin typeface="Times New Roman MT"/>
                <a:ea typeface="Times New Roman MT"/>
                <a:cs typeface="Times New Roman MT"/>
                <a:sym typeface="Times New Roman MT"/>
              </a:rPr>
              <a:t> chi </a:t>
            </a:r>
            <a:r>
              <a:rPr lang="en-US" sz="2800" dirty="0" err="1">
                <a:solidFill>
                  <a:srgbClr val="003EA8"/>
                </a:solidFill>
                <a:latin typeface="Times New Roman MT"/>
                <a:ea typeface="Times New Roman MT"/>
                <a:cs typeface="Times New Roman MT"/>
                <a:sym typeface="Times New Roman MT"/>
              </a:rPr>
              <a:t>tiết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nhỏ</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nhất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của</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biểu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đồ</a:t>
            </a:r>
            <a:r>
              <a:rPr lang="en-US" sz="2800" dirty="0">
                <a:solidFill>
                  <a:srgbClr val="003EA8"/>
                </a:solidFill>
                <a:latin typeface="Times New Roman MT"/>
                <a:ea typeface="Times New Roman MT"/>
                <a:cs typeface="Times New Roman MT"/>
                <a:sym typeface="Times New Roman MT"/>
              </a:rPr>
              <a:t>. Tuy </a:t>
            </a:r>
            <a:r>
              <a:rPr lang="en-US" sz="2800" dirty="0" err="1">
                <a:solidFill>
                  <a:srgbClr val="003EA8"/>
                </a:solidFill>
                <a:latin typeface="Times New Roman MT"/>
                <a:ea typeface="Times New Roman MT"/>
                <a:cs typeface="Times New Roman MT"/>
                <a:sym typeface="Times New Roman MT"/>
              </a:rPr>
              <a:t>nhiên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cú</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pháp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thường</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dài</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dòng</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và</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yêu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cầu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người</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dùng</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phải</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tự</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xử</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lý</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dữ</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liệu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trước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khi</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vẽ</a:t>
            </a:r>
            <a:r>
              <a:rPr lang="en-US" sz="2800" dirty="0">
                <a:solidFill>
                  <a:srgbClr val="003EA8"/>
                </a:solidFill>
                <a:latin typeface="Times New Roman MT"/>
                <a:ea typeface="Times New Roman MT"/>
                <a:cs typeface="Times New Roman MT"/>
                <a:sym typeface="Times New Roman MT"/>
              </a:rPr>
              <a:t>.</a:t>
            </a:r>
          </a:p>
          <a:p>
            <a:pPr marL="604523" lvl="1" indent="-302261" algn="just">
              <a:lnSpc>
                <a:spcPts val="3920"/>
              </a:lnSpc>
              <a:buFont typeface="Arial"/>
              <a:buChar char="•"/>
            </a:pPr>
            <a:r>
              <a:rPr lang="en-US" sz="2800" dirty="0" err="1">
                <a:solidFill>
                  <a:srgbClr val="003EA8"/>
                </a:solidFill>
                <a:latin typeface="Times New Roman MT"/>
                <a:ea typeface="Times New Roman MT"/>
                <a:cs typeface="Times New Roman MT"/>
                <a:sym typeface="Times New Roman MT"/>
              </a:rPr>
              <a:t>Điểm</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mạnh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Tùy</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biến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sâu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linh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hoạt</a:t>
            </a:r>
            <a:r>
              <a:rPr lang="en-US" sz="2800" dirty="0">
                <a:solidFill>
                  <a:srgbClr val="003EA8"/>
                </a:solidFill>
                <a:latin typeface="Times New Roman MT"/>
                <a:ea typeface="Times New Roman MT"/>
                <a:cs typeface="Times New Roman MT"/>
                <a:sym typeface="Times New Roman MT"/>
              </a:rPr>
              <a:t>.</a:t>
            </a:r>
          </a:p>
          <a:p>
            <a:pPr marL="604523" lvl="1" indent="-302261" algn="just">
              <a:lnSpc>
                <a:spcPts val="3920"/>
              </a:lnSpc>
              <a:buFont typeface="Arial"/>
              <a:buChar char="•"/>
            </a:pPr>
            <a:r>
              <a:rPr lang="en-US" sz="2800" dirty="0" err="1">
                <a:solidFill>
                  <a:srgbClr val="003EA8"/>
                </a:solidFill>
                <a:latin typeface="Times New Roman MT"/>
                <a:ea typeface="Times New Roman MT"/>
                <a:cs typeface="Times New Roman MT"/>
                <a:sym typeface="Times New Roman MT"/>
              </a:rPr>
              <a:t>Điểm</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yếu</a:t>
            </a:r>
            <a:r>
              <a:rPr lang="en-US" sz="2800" dirty="0">
                <a:solidFill>
                  <a:srgbClr val="003EA8"/>
                </a:solidFill>
                <a:latin typeface="Times New Roman MT"/>
                <a:ea typeface="Times New Roman MT"/>
                <a:cs typeface="Times New Roman MT"/>
                <a:sym typeface="Times New Roman MT"/>
              </a:rPr>
              <a:t>: Cú </a:t>
            </a:r>
            <a:r>
              <a:rPr lang="en-US" sz="2800" dirty="0" err="1">
                <a:solidFill>
                  <a:srgbClr val="003EA8"/>
                </a:solidFill>
                <a:latin typeface="Times New Roman MT"/>
                <a:ea typeface="Times New Roman MT"/>
                <a:cs typeface="Times New Roman MT"/>
                <a:sym typeface="Times New Roman MT"/>
              </a:rPr>
              <a:t>pháp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phức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tạp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biểu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đồ</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mặc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định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không</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đẹp</a:t>
            </a:r>
            <a:r>
              <a:rPr lang="en-US" sz="2800" dirty="0">
                <a:solidFill>
                  <a:srgbClr val="003EA8"/>
                </a:solidFill>
                <a:latin typeface="Times New Roman MT"/>
                <a:ea typeface="Times New Roman MT"/>
                <a:cs typeface="Times New Roman MT"/>
                <a:sym typeface="Times New Roman MT"/>
              </a:rPr>
              <a:t>.</a:t>
            </a:r>
          </a:p>
          <a:p>
            <a:pPr algn="just">
              <a:lnSpc>
                <a:spcPts val="3920"/>
              </a:lnSpc>
            </a:pPr>
            <a:r>
              <a:rPr lang="en-US" sz="2800" dirty="0">
                <a:solidFill>
                  <a:srgbClr val="003EA8"/>
                </a:solidFill>
                <a:latin typeface="Times New Roman MT"/>
                <a:ea typeface="Times New Roman MT"/>
                <a:cs typeface="Times New Roman MT"/>
                <a:sym typeface="Times New Roman MT"/>
              </a:rPr>
              <a:t>2. Seaborn</a:t>
            </a:r>
          </a:p>
          <a:p>
            <a:pPr marL="604523" lvl="1" indent="-302261" algn="just">
              <a:lnSpc>
                <a:spcPts val="3920"/>
              </a:lnSpc>
              <a:buFont typeface="Arial"/>
              <a:buChar char="•"/>
            </a:pPr>
            <a:r>
              <a:rPr lang="en-US" sz="2800" dirty="0" err="1">
                <a:solidFill>
                  <a:srgbClr val="003EA8"/>
                </a:solidFill>
                <a:latin typeface="Times New Roman MT"/>
                <a:ea typeface="Times New Roman MT"/>
                <a:cs typeface="Times New Roman MT"/>
                <a:sym typeface="Times New Roman MT"/>
              </a:rPr>
              <a:t>Đặc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điểm</a:t>
            </a:r>
            <a:r>
              <a:rPr lang="en-US" sz="2800" dirty="0">
                <a:solidFill>
                  <a:srgbClr val="003EA8"/>
                </a:solidFill>
                <a:latin typeface="Times New Roman MT"/>
                <a:ea typeface="Times New Roman MT"/>
                <a:cs typeface="Times New Roman MT"/>
                <a:sym typeface="Times New Roman MT"/>
              </a:rPr>
              <a:t>: Thư </a:t>
            </a:r>
            <a:r>
              <a:rPr lang="en-US" sz="2800" dirty="0" err="1">
                <a:solidFill>
                  <a:srgbClr val="003EA8"/>
                </a:solidFill>
                <a:latin typeface="Times New Roman MT"/>
                <a:ea typeface="Times New Roman MT"/>
                <a:cs typeface="Times New Roman MT"/>
                <a:sym typeface="Times New Roman MT"/>
              </a:rPr>
              <a:t>viện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cấp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cao</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được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xây</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dựng</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trên</a:t>
            </a:r>
            <a:r>
              <a:rPr lang="en-US" sz="2800" dirty="0">
                <a:solidFill>
                  <a:srgbClr val="003EA8"/>
                </a:solidFill>
                <a:latin typeface="Times New Roman MT"/>
                <a:ea typeface="Times New Roman MT"/>
                <a:cs typeface="Times New Roman MT"/>
                <a:sym typeface="Times New Roman MT"/>
              </a:rPr>
              <a:t> Matplotlib, </a:t>
            </a:r>
            <a:r>
              <a:rPr lang="en-US" sz="2800" dirty="0" err="1">
                <a:solidFill>
                  <a:srgbClr val="003EA8"/>
                </a:solidFill>
                <a:latin typeface="Times New Roman MT"/>
                <a:ea typeface="Times New Roman MT"/>
                <a:cs typeface="Times New Roman MT"/>
                <a:sym typeface="Times New Roman MT"/>
              </a:rPr>
              <a:t>hỗ</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trợ</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vẽ</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biểu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đồ</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thống</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kê</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đẹp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mắt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một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cách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nhanh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chóng</a:t>
            </a:r>
            <a:r>
              <a:rPr lang="en-US" sz="2800" dirty="0">
                <a:solidFill>
                  <a:srgbClr val="003EA8"/>
                </a:solidFill>
                <a:latin typeface="Times New Roman MT"/>
                <a:ea typeface="Times New Roman MT"/>
                <a:cs typeface="Times New Roman MT"/>
                <a:sym typeface="Times New Roman MT"/>
              </a:rPr>
              <a:t>. Seaborn </a:t>
            </a:r>
            <a:r>
              <a:rPr lang="en-US" sz="2800" dirty="0" err="1">
                <a:solidFill>
                  <a:srgbClr val="003EA8"/>
                </a:solidFill>
                <a:latin typeface="Times New Roman MT"/>
                <a:ea typeface="Times New Roman MT"/>
                <a:cs typeface="Times New Roman MT"/>
                <a:sym typeface="Times New Roman MT"/>
              </a:rPr>
              <a:t>tích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hợp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tốt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với</a:t>
            </a:r>
            <a:r>
              <a:rPr lang="en-US" sz="2800" dirty="0">
                <a:solidFill>
                  <a:srgbClr val="003EA8"/>
                </a:solidFill>
                <a:latin typeface="Times New Roman MT"/>
                <a:ea typeface="Times New Roman MT"/>
                <a:cs typeface="Times New Roman MT"/>
                <a:sym typeface="Times New Roman MT"/>
              </a:rPr>
              <a:t> Pandas </a:t>
            </a:r>
            <a:r>
              <a:rPr lang="en-US" sz="2800" dirty="0" err="1">
                <a:solidFill>
                  <a:srgbClr val="003EA8"/>
                </a:solidFill>
                <a:latin typeface="Times New Roman MT"/>
                <a:ea typeface="Times New Roman MT"/>
                <a:cs typeface="Times New Roman MT"/>
                <a:sym typeface="Times New Roman MT"/>
              </a:rPr>
              <a:t>DataFrame</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và</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tự</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động</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thực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hiện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nhiều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phép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tính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thống</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kê</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phức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tạp</a:t>
            </a:r>
            <a:r>
              <a:rPr lang="en-US" sz="2800" dirty="0">
                <a:solidFill>
                  <a:srgbClr val="003EA8"/>
                </a:solidFill>
                <a:latin typeface="Times New Roman MT"/>
                <a:ea typeface="Times New Roman MT"/>
                <a:cs typeface="Times New Roman MT"/>
                <a:sym typeface="Times New Roman MT"/>
              </a:rPr>
              <a:t>.</a:t>
            </a:r>
          </a:p>
          <a:p>
            <a:pPr marL="604523" lvl="1" indent="-302261" algn="just">
              <a:lnSpc>
                <a:spcPts val="3920"/>
              </a:lnSpc>
              <a:buFont typeface="Arial"/>
              <a:buChar char="•"/>
            </a:pPr>
            <a:r>
              <a:rPr lang="en-US" sz="2800" dirty="0" err="1">
                <a:solidFill>
                  <a:srgbClr val="003EA8"/>
                </a:solidFill>
                <a:latin typeface="Times New Roman MT"/>
                <a:ea typeface="Times New Roman MT"/>
                <a:cs typeface="Times New Roman MT"/>
                <a:sym typeface="Times New Roman MT"/>
              </a:rPr>
              <a:t>Điểm</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mạnh</a:t>
            </a:r>
            <a:r>
              <a:rPr lang="en-US" sz="2800" dirty="0">
                <a:solidFill>
                  <a:srgbClr val="003EA8"/>
                </a:solidFill>
                <a:latin typeface="Times New Roman MT"/>
                <a:ea typeface="Times New Roman MT"/>
                <a:cs typeface="Times New Roman MT"/>
                <a:sym typeface="Times New Roman MT"/>
              </a:rPr>
              <a:t>:</a:t>
            </a:r>
          </a:p>
          <a:p>
            <a:pPr marL="604523" lvl="1" indent="-302261" algn="just">
              <a:lnSpc>
                <a:spcPts val="3920"/>
              </a:lnSpc>
              <a:buFont typeface="Arial"/>
              <a:buChar char="•"/>
            </a:pPr>
            <a:r>
              <a:rPr lang="en-US" sz="2800" dirty="0">
                <a:solidFill>
                  <a:srgbClr val="003EA8"/>
                </a:solidFill>
                <a:latin typeface="Times New Roman MT"/>
                <a:ea typeface="Times New Roman MT"/>
                <a:cs typeface="Times New Roman MT"/>
                <a:sym typeface="Times New Roman MT"/>
              </a:rPr>
              <a:t>Cú </a:t>
            </a:r>
            <a:r>
              <a:rPr lang="en-US" sz="2800" dirty="0" err="1">
                <a:solidFill>
                  <a:srgbClr val="003EA8"/>
                </a:solidFill>
                <a:latin typeface="Times New Roman MT"/>
                <a:ea typeface="Times New Roman MT"/>
                <a:cs typeface="Times New Roman MT"/>
                <a:sym typeface="Times New Roman MT"/>
              </a:rPr>
              <a:t>pháp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đơn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giản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dễ</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sử</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dụng</a:t>
            </a:r>
            <a:r>
              <a:rPr lang="en-US" sz="2800" dirty="0">
                <a:solidFill>
                  <a:srgbClr val="003EA8"/>
                </a:solidFill>
                <a:latin typeface="Times New Roman MT"/>
                <a:ea typeface="Times New Roman MT"/>
                <a:cs typeface="Times New Roman MT"/>
                <a:sym typeface="Times New Roman MT"/>
              </a:rPr>
              <a:t>.</a:t>
            </a:r>
          </a:p>
          <a:p>
            <a:pPr marL="604523" lvl="1" indent="-302261" algn="just">
              <a:lnSpc>
                <a:spcPts val="3920"/>
              </a:lnSpc>
              <a:buFont typeface="Arial"/>
              <a:buChar char="•"/>
            </a:pPr>
            <a:r>
              <a:rPr lang="en-US" sz="2800" dirty="0" err="1">
                <a:solidFill>
                  <a:srgbClr val="003EA8"/>
                </a:solidFill>
                <a:latin typeface="Times New Roman MT"/>
                <a:ea typeface="Times New Roman MT"/>
                <a:cs typeface="Times New Roman MT"/>
                <a:sym typeface="Times New Roman MT"/>
              </a:rPr>
              <a:t>Biểu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đồ</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mặc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định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đẹp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trực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quan</a:t>
            </a:r>
            <a:r>
              <a:rPr lang="en-US" sz="2800" dirty="0">
                <a:solidFill>
                  <a:srgbClr val="003EA8"/>
                </a:solidFill>
                <a:latin typeface="Times New Roman MT"/>
                <a:ea typeface="Times New Roman MT"/>
                <a:cs typeface="Times New Roman MT"/>
                <a:sym typeface="Times New Roman MT"/>
              </a:rPr>
              <a:t>.</a:t>
            </a:r>
          </a:p>
          <a:p>
            <a:pPr marL="604523" lvl="1" indent="-302261" algn="just">
              <a:lnSpc>
                <a:spcPts val="3920"/>
              </a:lnSpc>
              <a:buFont typeface="Arial"/>
              <a:buChar char="•"/>
            </a:pPr>
            <a:r>
              <a:rPr lang="en-US" sz="2800" dirty="0">
                <a:solidFill>
                  <a:srgbClr val="003EA8"/>
                </a:solidFill>
                <a:latin typeface="Times New Roman MT"/>
                <a:ea typeface="Times New Roman MT"/>
                <a:cs typeface="Times New Roman MT"/>
                <a:sym typeface="Times New Roman MT"/>
              </a:rPr>
              <a:t>Lý </a:t>
            </a:r>
            <a:r>
              <a:rPr lang="en-US" sz="2800" dirty="0" err="1">
                <a:solidFill>
                  <a:srgbClr val="003EA8"/>
                </a:solidFill>
                <a:latin typeface="Times New Roman MT"/>
                <a:ea typeface="Times New Roman MT"/>
                <a:cs typeface="Times New Roman MT"/>
                <a:sym typeface="Times New Roman MT"/>
              </a:rPr>
              <a:t>tưởng</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cho</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phân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tích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dữ</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liệu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khám</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phá</a:t>
            </a:r>
            <a:r>
              <a:rPr lang="en-US" sz="2800" dirty="0">
                <a:solidFill>
                  <a:srgbClr val="003EA8"/>
                </a:solidFill>
                <a:latin typeface="Times New Roman MT"/>
                <a:ea typeface="Times New Roman MT"/>
                <a:cs typeface="Times New Roman MT"/>
                <a:sym typeface="Times New Roman MT"/>
              </a:rPr>
              <a:t> (EDA).</a:t>
            </a:r>
          </a:p>
          <a:p>
            <a:pPr marL="604523" lvl="1" indent="-302261" algn="just">
              <a:lnSpc>
                <a:spcPts val="3920"/>
              </a:lnSpc>
              <a:buFont typeface="Arial"/>
              <a:buChar char="•"/>
            </a:pPr>
            <a:r>
              <a:rPr lang="en-US" sz="2800" dirty="0" err="1">
                <a:solidFill>
                  <a:srgbClr val="003EA8"/>
                </a:solidFill>
                <a:latin typeface="Times New Roman MT"/>
                <a:ea typeface="Times New Roman MT"/>
                <a:cs typeface="Times New Roman MT"/>
                <a:sym typeface="Times New Roman MT"/>
              </a:rPr>
              <a:t>Điểm</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yếu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Ít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linh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hoạt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hơn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khi</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cần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các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tùy</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chỉnh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đặc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biệt</a:t>
            </a:r>
            <a:r>
              <a:rPr lang="en-US" sz="2800" dirty="0">
                <a:solidFill>
                  <a:srgbClr val="003EA8"/>
                </a:solidFill>
                <a:latin typeface="Times New Roman MT"/>
                <a:ea typeface="Times New Roman MT"/>
                <a:cs typeface="Times New Roman MT"/>
                <a:sym typeface="Times New Roman MT"/>
              </a:rPr>
              <a:t>.</a:t>
            </a:r>
          </a:p>
          <a:p>
            <a:pPr algn="just">
              <a:lnSpc>
                <a:spcPts val="3920"/>
              </a:lnSpc>
            </a:pPr>
            <a:r>
              <a:rPr lang="en-US" sz="2800" dirty="0">
                <a:solidFill>
                  <a:srgbClr val="003EA8"/>
                </a:solidFill>
                <a:latin typeface="Times New Roman MT"/>
                <a:ea typeface="Times New Roman MT"/>
                <a:cs typeface="Times New Roman MT"/>
                <a:sym typeface="Times New Roman MT"/>
              </a:rPr>
              <a:t>3. </a:t>
            </a:r>
            <a:r>
              <a:rPr lang="en-US" sz="2800" dirty="0" err="1">
                <a:solidFill>
                  <a:srgbClr val="003EA8"/>
                </a:solidFill>
                <a:latin typeface="Times New Roman MT"/>
                <a:ea typeface="Times New Roman MT"/>
                <a:cs typeface="Times New Roman MT"/>
                <a:sym typeface="Times New Roman MT"/>
              </a:rPr>
              <a:t>Kết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luận</a:t>
            </a:r>
            <a:endParaRPr lang="en-US" sz="2800" dirty="0">
              <a:solidFill>
                <a:srgbClr val="003EA8"/>
              </a:solidFill>
              <a:latin typeface="Times New Roman MT"/>
              <a:ea typeface="Times New Roman MT"/>
              <a:cs typeface="Times New Roman MT"/>
              <a:sym typeface="Times New Roman MT"/>
            </a:endParaRPr>
          </a:p>
          <a:p>
            <a:pPr marL="604523" lvl="1" indent="-302261" algn="just">
              <a:lnSpc>
                <a:spcPts val="3920"/>
              </a:lnSpc>
              <a:buFont typeface="Arial"/>
              <a:buChar char="•"/>
            </a:pPr>
            <a:r>
              <a:rPr lang="en-US" sz="2800" dirty="0">
                <a:solidFill>
                  <a:srgbClr val="003EA8"/>
                </a:solidFill>
                <a:latin typeface="Times New Roman MT"/>
                <a:ea typeface="Times New Roman MT"/>
                <a:cs typeface="Times New Roman MT"/>
                <a:sym typeface="Times New Roman MT"/>
              </a:rPr>
              <a:t>Seaborn </a:t>
            </a:r>
            <a:r>
              <a:rPr lang="en-US" sz="2800" dirty="0" err="1">
                <a:solidFill>
                  <a:srgbClr val="003EA8"/>
                </a:solidFill>
                <a:latin typeface="Times New Roman MT"/>
                <a:ea typeface="Times New Roman MT"/>
                <a:cs typeface="Times New Roman MT"/>
                <a:sym typeface="Times New Roman MT"/>
              </a:rPr>
              <a:t>phù</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hợp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để</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vẽ</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nhanh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các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biểu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đồ</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chính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trong</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giai</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đoạn</a:t>
            </a:r>
            <a:r>
              <a:rPr lang="en-US" sz="2800" dirty="0">
                <a:solidFill>
                  <a:srgbClr val="003EA8"/>
                </a:solidFill>
                <a:latin typeface="Times New Roman MT"/>
                <a:ea typeface="Times New Roman MT"/>
                <a:cs typeface="Times New Roman MT"/>
                <a:sym typeface="Times New Roman MT"/>
              </a:rPr>
              <a:t> EDA.</a:t>
            </a:r>
          </a:p>
          <a:p>
            <a:pPr marL="604523" lvl="1" indent="-302261" algn="just">
              <a:lnSpc>
                <a:spcPts val="3920"/>
              </a:lnSpc>
              <a:buFont typeface="Arial"/>
              <a:buChar char="•"/>
            </a:pPr>
            <a:r>
              <a:rPr lang="en-US" sz="2800" dirty="0">
                <a:solidFill>
                  <a:srgbClr val="003EA8"/>
                </a:solidFill>
                <a:latin typeface="Times New Roman MT"/>
                <a:ea typeface="Times New Roman MT"/>
                <a:cs typeface="Times New Roman MT"/>
                <a:sym typeface="Times New Roman MT"/>
              </a:rPr>
              <a:t>Matplotlib </a:t>
            </a:r>
            <a:r>
              <a:rPr lang="en-US" sz="2800" dirty="0" err="1">
                <a:solidFill>
                  <a:srgbClr val="003EA8"/>
                </a:solidFill>
                <a:latin typeface="Times New Roman MT"/>
                <a:ea typeface="Times New Roman MT"/>
                <a:cs typeface="Times New Roman MT"/>
                <a:sym typeface="Times New Roman MT"/>
              </a:rPr>
              <a:t>phù</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hợp</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để</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tinh</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chỉnh</a:t>
            </a:r>
            <a:r>
              <a:rPr lang="en-US" sz="2800" dirty="0">
                <a:solidFill>
                  <a:srgbClr val="003EA8"/>
                </a:solidFill>
                <a:latin typeface="Times New Roman MT"/>
                <a:ea typeface="Times New Roman MT"/>
                <a:cs typeface="Times New Roman MT"/>
                <a:sym typeface="Times New Roman MT"/>
              </a:rPr>
              <a:t> chi </a:t>
            </a:r>
            <a:r>
              <a:rPr lang="en-US" sz="2800" dirty="0" err="1">
                <a:solidFill>
                  <a:srgbClr val="003EA8"/>
                </a:solidFill>
                <a:latin typeface="Times New Roman MT"/>
                <a:ea typeface="Times New Roman MT"/>
                <a:cs typeface="Times New Roman MT"/>
                <a:sym typeface="Times New Roman MT"/>
              </a:rPr>
              <a:t>tiết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và</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kiểm</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soát</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biểu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đồ</a:t>
            </a:r>
            <a:r>
              <a:rPr lang="en-US" sz="2800" dirty="0">
                <a:solidFill>
                  <a:srgbClr val="003EA8"/>
                </a:solidFill>
                <a:latin typeface="Times New Roman MT"/>
                <a:ea typeface="Times New Roman MT"/>
                <a:cs typeface="Times New Roman MT"/>
                <a:sym typeface="Times New Roman MT"/>
              </a:rPr>
              <a:t> ở </a:t>
            </a:r>
            <a:r>
              <a:rPr lang="en-US" sz="2800" dirty="0" err="1">
                <a:solidFill>
                  <a:srgbClr val="003EA8"/>
                </a:solidFill>
                <a:latin typeface="Times New Roman MT"/>
                <a:ea typeface="Times New Roman MT"/>
                <a:cs typeface="Times New Roman MT"/>
                <a:sym typeface="Times New Roman MT"/>
              </a:rPr>
              <a:t>mức</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độ</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cao</a:t>
            </a:r>
            <a:r>
              <a:rPr lang="en-US" sz="2800" dirty="0">
                <a:solidFill>
                  <a:srgbClr val="003EA8"/>
                </a:solidFill>
                <a:latin typeface="Times New Roman MT"/>
                <a:ea typeface="Times New Roman MT"/>
                <a:cs typeface="Times New Roman MT"/>
                <a:sym typeface="Times New Roman MT"/>
              </a:rPr>
              <a:t>.</a:t>
            </a:r>
          </a:p>
          <a:p>
            <a:pPr marL="604523" lvl="1" indent="-302261" algn="just">
              <a:lnSpc>
                <a:spcPts val="3920"/>
              </a:lnSpc>
              <a:buFont typeface="Arial"/>
              <a:buChar char="•"/>
            </a:pPr>
            <a:r>
              <a:rPr lang="en-US" sz="2800" dirty="0">
                <a:solidFill>
                  <a:srgbClr val="003EA8"/>
                </a:solidFill>
                <a:latin typeface="Times New Roman MT"/>
                <a:ea typeface="Times New Roman MT"/>
                <a:cs typeface="Times New Roman MT"/>
                <a:sym typeface="Times New Roman MT"/>
              </a:rPr>
              <a:t>Hai </a:t>
            </a:r>
            <a:r>
              <a:rPr lang="en-US" sz="2800" dirty="0" err="1">
                <a:solidFill>
                  <a:srgbClr val="003EA8"/>
                </a:solidFill>
                <a:latin typeface="Times New Roman MT"/>
                <a:ea typeface="Times New Roman MT"/>
                <a:cs typeface="Times New Roman MT"/>
                <a:sym typeface="Times New Roman MT"/>
              </a:rPr>
              <a:t>thư</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viện</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bổ</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trợ</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cho</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nhau</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thay</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vì</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thay</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thế</a:t>
            </a:r>
            <a:r>
              <a:rPr lang="en-US" sz="2800" dirty="0">
                <a:solidFill>
                  <a:srgbClr val="003EA8"/>
                </a:solidFill>
                <a:latin typeface="Times New Roman MT"/>
                <a:ea typeface="Times New Roman MT"/>
                <a:cs typeface="Times New Roman MT"/>
                <a:sym typeface="Times New Roman MT"/>
              </a:rPr>
              <a:t> </a:t>
            </a:r>
            <a:r>
              <a:rPr lang="en-US" sz="2800" dirty="0" err="1">
                <a:solidFill>
                  <a:srgbClr val="003EA8"/>
                </a:solidFill>
                <a:latin typeface="Times New Roman MT"/>
                <a:ea typeface="Times New Roman MT"/>
                <a:cs typeface="Times New Roman MT"/>
                <a:sym typeface="Times New Roman MT"/>
              </a:rPr>
              <a:t>nhau</a:t>
            </a:r>
            <a:r>
              <a:rPr lang="en-US" sz="2800" dirty="0">
                <a:solidFill>
                  <a:srgbClr val="003EA8"/>
                </a:solidFill>
                <a:latin typeface="Times New Roman MT"/>
                <a:ea typeface="Times New Roman MT"/>
                <a:cs typeface="Times New Roman MT"/>
                <a:sym typeface="Times New Roman MT"/>
              </a:rPr>
              <a:t>.</a:t>
            </a:r>
          </a:p>
          <a:p>
            <a:pPr algn="just">
              <a:lnSpc>
                <a:spcPts val="3920"/>
              </a:lnSpc>
            </a:pPr>
            <a:endParaRPr lang="en-US" sz="2800" dirty="0">
              <a:solidFill>
                <a:srgbClr val="003EA8"/>
              </a:solidFill>
              <a:latin typeface="Times New Roman MT"/>
              <a:ea typeface="Times New Roman MT"/>
              <a:cs typeface="Times New Roman MT"/>
              <a:sym typeface="Times New Roman MT"/>
            </a:endParaRPr>
          </a:p>
          <a:p>
            <a:pPr algn="just">
              <a:lnSpc>
                <a:spcPts val="3920"/>
              </a:lnSpc>
            </a:pPr>
            <a:endParaRPr lang="en-US" sz="2800" dirty="0">
              <a:solidFill>
                <a:srgbClr val="003EA8"/>
              </a:solidFill>
              <a:latin typeface="Times New Roman MT"/>
              <a:ea typeface="Times New Roman MT"/>
              <a:cs typeface="Times New Roman MT"/>
              <a:sym typeface="Times New Roman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758374" y="265036"/>
            <a:ext cx="16445245" cy="1252266"/>
            <a:chOff x="0" y="0"/>
            <a:chExt cx="5999270" cy="456830"/>
          </a:xfrm>
        </p:grpSpPr>
        <p:sp>
          <p:nvSpPr>
            <p:cNvPr id="4" name="Freeform 4"/>
            <p:cNvSpPr/>
            <p:nvPr/>
          </p:nvSpPr>
          <p:spPr>
            <a:xfrm>
              <a:off x="0" y="0"/>
              <a:ext cx="5999270" cy="456830"/>
            </a:xfrm>
            <a:custGeom>
              <a:avLst/>
              <a:gdLst/>
              <a:ahLst/>
              <a:cxnLst/>
              <a:rect l="l" t="t" r="r" b="b"/>
              <a:pathLst>
                <a:path w="5999270" h="456830">
                  <a:moveTo>
                    <a:pt x="0" y="0"/>
                  </a:moveTo>
                  <a:lnTo>
                    <a:pt x="5999270" y="0"/>
                  </a:lnTo>
                  <a:lnTo>
                    <a:pt x="5999270" y="456830"/>
                  </a:lnTo>
                  <a:lnTo>
                    <a:pt x="0" y="456830"/>
                  </a:lnTo>
                  <a:close/>
                </a:path>
              </a:pathLst>
            </a:custGeom>
            <a:solidFill>
              <a:srgbClr val="FFFFFF"/>
            </a:solidFill>
          </p:spPr>
          <p:txBody>
            <a:bodyPr/>
            <a:lstStyle/>
            <a:p>
              <a:endParaRPr lang="en-US"/>
            </a:p>
          </p:txBody>
        </p:sp>
      </p:grpSp>
      <p:grpSp>
        <p:nvGrpSpPr>
          <p:cNvPr id="5" name="Group 5"/>
          <p:cNvGrpSpPr/>
          <p:nvPr/>
        </p:nvGrpSpPr>
        <p:grpSpPr>
          <a:xfrm>
            <a:off x="0" y="1640734"/>
            <a:ext cx="17820948" cy="8302662"/>
            <a:chOff x="0" y="0"/>
            <a:chExt cx="5960419" cy="2776920"/>
          </a:xfrm>
        </p:grpSpPr>
        <p:sp>
          <p:nvSpPr>
            <p:cNvPr id="6" name="Freeform 6"/>
            <p:cNvSpPr/>
            <p:nvPr/>
          </p:nvSpPr>
          <p:spPr>
            <a:xfrm>
              <a:off x="0" y="0"/>
              <a:ext cx="5960419" cy="2776920"/>
            </a:xfrm>
            <a:custGeom>
              <a:avLst/>
              <a:gdLst/>
              <a:ahLst/>
              <a:cxnLst/>
              <a:rect l="l" t="t" r="r" b="b"/>
              <a:pathLst>
                <a:path w="5960419" h="2776920">
                  <a:moveTo>
                    <a:pt x="0" y="0"/>
                  </a:moveTo>
                  <a:lnTo>
                    <a:pt x="5960419" y="0"/>
                  </a:lnTo>
                  <a:lnTo>
                    <a:pt x="5960419" y="2776920"/>
                  </a:lnTo>
                  <a:lnTo>
                    <a:pt x="0" y="2776920"/>
                  </a:lnTo>
                  <a:close/>
                </a:path>
              </a:pathLst>
            </a:custGeom>
            <a:solidFill>
              <a:srgbClr val="FFFFFF"/>
            </a:solidFill>
          </p:spPr>
          <p:txBody>
            <a:bodyPr/>
            <a:lstStyle/>
            <a:p>
              <a:endParaRPr lang="en-US"/>
            </a:p>
          </p:txBody>
        </p:sp>
      </p:grpSp>
      <p:sp>
        <p:nvSpPr>
          <p:cNvPr id="7" name="Freeform 7"/>
          <p:cNvSpPr/>
          <p:nvPr/>
        </p:nvSpPr>
        <p:spPr>
          <a:xfrm rot="-203414">
            <a:off x="16082187" y="4552207"/>
            <a:ext cx="417336" cy="598331"/>
          </a:xfrm>
          <a:custGeom>
            <a:avLst/>
            <a:gdLst/>
            <a:ahLst/>
            <a:cxnLst/>
            <a:rect l="l" t="t" r="r" b="b"/>
            <a:pathLst>
              <a:path w="417336" h="598331">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9853219" y="3201471"/>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10" name="Group 10"/>
          <p:cNvGrpSpPr/>
          <p:nvPr/>
        </p:nvGrpSpPr>
        <p:grpSpPr>
          <a:xfrm>
            <a:off x="9999898" y="7961684"/>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sp>
        <p:nvSpPr>
          <p:cNvPr id="12" name="TextBox 12"/>
          <p:cNvSpPr txBox="1"/>
          <p:nvPr/>
        </p:nvSpPr>
        <p:spPr>
          <a:xfrm>
            <a:off x="581215" y="581312"/>
            <a:ext cx="14307321" cy="1181034"/>
          </a:xfrm>
          <a:prstGeom prst="rect">
            <a:avLst/>
          </a:prstGeom>
        </p:spPr>
        <p:txBody>
          <a:bodyPr lIns="0" tIns="0" rIns="0" bIns="0" rtlCol="0" anchor="t">
            <a:spAutoFit/>
          </a:bodyPr>
          <a:lstStyle/>
          <a:p>
            <a:pPr algn="ctr">
              <a:lnSpc>
                <a:spcPts val="4680"/>
              </a:lnSpc>
            </a:pPr>
            <a:r>
              <a:rPr lang="en-US" sz="3900" b="1">
                <a:solidFill>
                  <a:srgbClr val="003EA8"/>
                </a:solidFill>
                <a:latin typeface="Muli Bold"/>
                <a:ea typeface="Muli Bold"/>
                <a:cs typeface="Muli Bold"/>
                <a:sym typeface="Muli Bold"/>
              </a:rPr>
              <a:t>2. Các loại biểu đồ phổ biến và Trường hợp sử dụng</a:t>
            </a:r>
          </a:p>
          <a:p>
            <a:pPr algn="ctr">
              <a:lnSpc>
                <a:spcPts val="4680"/>
              </a:lnSpc>
            </a:pPr>
            <a:endParaRPr lang="en-US" sz="3900" b="1">
              <a:solidFill>
                <a:srgbClr val="003EA8"/>
              </a:solidFill>
              <a:latin typeface="Muli Bold"/>
              <a:ea typeface="Muli Bold"/>
              <a:cs typeface="Muli Bold"/>
              <a:sym typeface="Muli Bold"/>
            </a:endParaRPr>
          </a:p>
        </p:txBody>
      </p:sp>
      <p:sp>
        <p:nvSpPr>
          <p:cNvPr id="13" name="Freeform 13"/>
          <p:cNvSpPr/>
          <p:nvPr/>
        </p:nvSpPr>
        <p:spPr>
          <a:xfrm>
            <a:off x="-1332243" y="-190304"/>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203414">
            <a:off x="11433546" y="4549506"/>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a:off x="581215" y="6457652"/>
            <a:ext cx="3485743" cy="3485743"/>
          </a:xfrm>
          <a:custGeom>
            <a:avLst/>
            <a:gdLst/>
            <a:ahLst/>
            <a:cxnLst/>
            <a:rect l="l" t="t" r="r" b="b"/>
            <a:pathLst>
              <a:path w="3485743" h="3485743">
                <a:moveTo>
                  <a:pt x="0" y="0"/>
                </a:moveTo>
                <a:lnTo>
                  <a:pt x="3485743" y="0"/>
                </a:lnTo>
                <a:lnTo>
                  <a:pt x="3485743" y="3485743"/>
                </a:lnTo>
                <a:lnTo>
                  <a:pt x="0" y="34857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5167170" y="5423719"/>
            <a:ext cx="4069559" cy="4051472"/>
          </a:xfrm>
          <a:custGeom>
            <a:avLst/>
            <a:gdLst/>
            <a:ahLst/>
            <a:cxnLst/>
            <a:rect l="l" t="t" r="r" b="b"/>
            <a:pathLst>
              <a:path w="4069559" h="4051472">
                <a:moveTo>
                  <a:pt x="0" y="0"/>
                </a:moveTo>
                <a:lnTo>
                  <a:pt x="4069559" y="0"/>
                </a:lnTo>
                <a:lnTo>
                  <a:pt x="4069559" y="4051473"/>
                </a:lnTo>
                <a:lnTo>
                  <a:pt x="0" y="4051473"/>
                </a:lnTo>
                <a:lnTo>
                  <a:pt x="0" y="0"/>
                </a:lnTo>
                <a:close/>
              </a:path>
            </a:pathLst>
          </a:custGeom>
          <a:blipFill>
            <a:blip r:embed="rId9"/>
            <a:stretch>
              <a:fillRect/>
            </a:stretch>
          </a:blipFill>
        </p:spPr>
        <p:txBody>
          <a:bodyPr/>
          <a:lstStyle/>
          <a:p>
            <a:endParaRPr lang="en-US"/>
          </a:p>
        </p:txBody>
      </p:sp>
      <p:sp>
        <p:nvSpPr>
          <p:cNvPr id="17" name="Freeform 17"/>
          <p:cNvSpPr/>
          <p:nvPr/>
        </p:nvSpPr>
        <p:spPr>
          <a:xfrm>
            <a:off x="9914173" y="7801496"/>
            <a:ext cx="3871641" cy="1840811"/>
          </a:xfrm>
          <a:custGeom>
            <a:avLst/>
            <a:gdLst/>
            <a:ahLst/>
            <a:cxnLst/>
            <a:rect l="l" t="t" r="r" b="b"/>
            <a:pathLst>
              <a:path w="3871641" h="1840811">
                <a:moveTo>
                  <a:pt x="0" y="0"/>
                </a:moveTo>
                <a:lnTo>
                  <a:pt x="3871641" y="0"/>
                </a:lnTo>
                <a:lnTo>
                  <a:pt x="3871641" y="1840811"/>
                </a:lnTo>
                <a:lnTo>
                  <a:pt x="0" y="1840811"/>
                </a:lnTo>
                <a:lnTo>
                  <a:pt x="0" y="0"/>
                </a:lnTo>
                <a:close/>
              </a:path>
            </a:pathLst>
          </a:custGeom>
          <a:blipFill>
            <a:blip r:embed="rId10"/>
            <a:stretch>
              <a:fillRect/>
            </a:stretch>
          </a:blipFill>
        </p:spPr>
        <p:txBody>
          <a:bodyPr/>
          <a:lstStyle/>
          <a:p>
            <a:endParaRPr lang="en-US"/>
          </a:p>
        </p:txBody>
      </p:sp>
      <p:sp>
        <p:nvSpPr>
          <p:cNvPr id="18" name="Freeform 18"/>
          <p:cNvSpPr/>
          <p:nvPr/>
        </p:nvSpPr>
        <p:spPr>
          <a:xfrm>
            <a:off x="14109928" y="7445459"/>
            <a:ext cx="3909866" cy="2196848"/>
          </a:xfrm>
          <a:custGeom>
            <a:avLst/>
            <a:gdLst/>
            <a:ahLst/>
            <a:cxnLst/>
            <a:rect l="l" t="t" r="r" b="b"/>
            <a:pathLst>
              <a:path w="3909866" h="2196848">
                <a:moveTo>
                  <a:pt x="0" y="0"/>
                </a:moveTo>
                <a:lnTo>
                  <a:pt x="3909866" y="0"/>
                </a:lnTo>
                <a:lnTo>
                  <a:pt x="3909866" y="2196848"/>
                </a:lnTo>
                <a:lnTo>
                  <a:pt x="0" y="2196848"/>
                </a:lnTo>
                <a:lnTo>
                  <a:pt x="0" y="0"/>
                </a:lnTo>
                <a:close/>
              </a:path>
            </a:pathLst>
          </a:custGeom>
          <a:blipFill>
            <a:blip r:embed="rId11"/>
            <a:stretch>
              <a:fillRect/>
            </a:stretch>
          </a:blipFill>
        </p:spPr>
        <p:txBody>
          <a:bodyPr/>
          <a:lstStyle/>
          <a:p>
            <a:endParaRPr lang="en-US"/>
          </a:p>
        </p:txBody>
      </p:sp>
      <p:sp>
        <p:nvSpPr>
          <p:cNvPr id="19" name="TextBox 19"/>
          <p:cNvSpPr txBox="1"/>
          <p:nvPr/>
        </p:nvSpPr>
        <p:spPr>
          <a:xfrm>
            <a:off x="581215" y="1488727"/>
            <a:ext cx="3908510" cy="5466727"/>
          </a:xfrm>
          <a:prstGeom prst="rect">
            <a:avLst/>
          </a:prstGeom>
        </p:spPr>
        <p:txBody>
          <a:bodyPr lIns="0" tIns="0" rIns="0" bIns="0" rtlCol="0" anchor="t">
            <a:spAutoFit/>
          </a:bodyPr>
          <a:lstStyle/>
          <a:p>
            <a:pPr marL="512115" lvl="1" indent="-256058" algn="just">
              <a:lnSpc>
                <a:spcPts val="3083"/>
              </a:lnSpc>
              <a:buFont typeface="Arial"/>
              <a:buChar char="•"/>
            </a:pPr>
            <a:r>
              <a:rPr lang="en-US" sz="2372" b="1">
                <a:solidFill>
                  <a:srgbClr val="000000"/>
                </a:solidFill>
                <a:latin typeface="Cabin Bold"/>
                <a:ea typeface="Cabin Bold"/>
                <a:cs typeface="Cabin Bold"/>
                <a:sym typeface="Cabin Bold"/>
              </a:rPr>
              <a:t>Histogram (Biểu đồ tần suất):</a:t>
            </a:r>
          </a:p>
          <a:p>
            <a:pPr algn="just">
              <a:lnSpc>
                <a:spcPts val="3083"/>
              </a:lnSpc>
            </a:pPr>
            <a:r>
              <a:rPr lang="en-US" sz="2372" b="1">
                <a:solidFill>
                  <a:srgbClr val="000000"/>
                </a:solidFill>
                <a:latin typeface="Cabin Bold"/>
                <a:ea typeface="Cabin Bold"/>
                <a:cs typeface="Cabin Bold"/>
                <a:sym typeface="Cabin Bold"/>
              </a:rPr>
              <a:t> </a:t>
            </a:r>
            <a:r>
              <a:rPr lang="en-US" sz="2372" b="1" i="1">
                <a:solidFill>
                  <a:srgbClr val="000000"/>
                </a:solidFill>
                <a:latin typeface="Cabin Bold Italics"/>
                <a:ea typeface="Cabin Bold Italics"/>
                <a:cs typeface="Cabin Bold Italics"/>
                <a:sym typeface="Cabin Bold Italics"/>
              </a:rPr>
              <a:t>Mục đích sử dụng</a:t>
            </a:r>
            <a:r>
              <a:rPr lang="en-US" sz="2372" b="1">
                <a:solidFill>
                  <a:srgbClr val="000000"/>
                </a:solidFill>
                <a:latin typeface="Cabin Bold"/>
                <a:ea typeface="Cabin Bold"/>
                <a:cs typeface="Cabin Bold"/>
                <a:sym typeface="Cabin Bold"/>
              </a:rPr>
              <a:t>:</a:t>
            </a:r>
            <a:r>
              <a:rPr lang="en-US" sz="2372">
                <a:solidFill>
                  <a:srgbClr val="000000"/>
                </a:solidFill>
                <a:latin typeface="Cabin"/>
                <a:ea typeface="Cabin"/>
                <a:cs typeface="Cabin"/>
                <a:sym typeface="Cabin"/>
              </a:rPr>
              <a:t> Được dùng để xem xét sự phân bố của một biến số liên tục. Nó cho biết tần suất xuất hiện của các giá trị trong từng khoảng dữ liệu.</a:t>
            </a:r>
          </a:p>
          <a:p>
            <a:pPr algn="just">
              <a:lnSpc>
                <a:spcPts val="3083"/>
              </a:lnSpc>
            </a:pPr>
            <a:r>
              <a:rPr lang="en-US" sz="2372">
                <a:solidFill>
                  <a:srgbClr val="000000"/>
                </a:solidFill>
                <a:latin typeface="Cabin"/>
                <a:ea typeface="Cabin"/>
                <a:cs typeface="Cabin"/>
                <a:sym typeface="Cabin"/>
              </a:rPr>
              <a:t> </a:t>
            </a:r>
            <a:r>
              <a:rPr lang="en-US" sz="2372" b="1" i="1">
                <a:solidFill>
                  <a:srgbClr val="000000"/>
                </a:solidFill>
                <a:latin typeface="Cabin Bold Italics"/>
                <a:ea typeface="Cabin Bold Italics"/>
                <a:cs typeface="Cabin Bold Italics"/>
                <a:sym typeface="Cabin Bold Italics"/>
              </a:rPr>
              <a:t>Trường hợp áp dụng:</a:t>
            </a:r>
            <a:r>
              <a:rPr lang="en-US" sz="2372">
                <a:solidFill>
                  <a:srgbClr val="000000"/>
                </a:solidFill>
                <a:latin typeface="Cabin"/>
                <a:ea typeface="Cabin"/>
                <a:cs typeface="Cabin"/>
                <a:sym typeface="Cabin"/>
              </a:rPr>
              <a:t> Phân tích sự phân bố của độ tuổi khách hàng, điểm thi của sinh viên, hoặc giá nhà trong một khu vực.</a:t>
            </a:r>
          </a:p>
          <a:p>
            <a:pPr algn="just">
              <a:lnSpc>
                <a:spcPts val="3083"/>
              </a:lnSpc>
            </a:pPr>
            <a:endParaRPr lang="en-US" sz="2372">
              <a:solidFill>
                <a:srgbClr val="000000"/>
              </a:solidFill>
              <a:latin typeface="Cabin"/>
              <a:ea typeface="Cabin"/>
              <a:cs typeface="Cabin"/>
              <a:sym typeface="Cabin"/>
            </a:endParaRPr>
          </a:p>
        </p:txBody>
      </p:sp>
      <p:sp>
        <p:nvSpPr>
          <p:cNvPr id="20" name="TextBox 20"/>
          <p:cNvSpPr txBox="1"/>
          <p:nvPr/>
        </p:nvSpPr>
        <p:spPr>
          <a:xfrm>
            <a:off x="5204933" y="1602634"/>
            <a:ext cx="4064349" cy="4668988"/>
          </a:xfrm>
          <a:prstGeom prst="rect">
            <a:avLst/>
          </a:prstGeom>
        </p:spPr>
        <p:txBody>
          <a:bodyPr lIns="0" tIns="0" rIns="0" bIns="0" rtlCol="0" anchor="t">
            <a:spAutoFit/>
          </a:bodyPr>
          <a:lstStyle/>
          <a:p>
            <a:pPr marL="477748" lvl="1" indent="-238874" algn="just">
              <a:lnSpc>
                <a:spcPts val="3097"/>
              </a:lnSpc>
              <a:spcBef>
                <a:spcPct val="0"/>
              </a:spcBef>
              <a:buFont typeface="Arial"/>
              <a:buChar char="•"/>
            </a:pPr>
            <a:r>
              <a:rPr lang="en-US" sz="2212" b="1">
                <a:solidFill>
                  <a:srgbClr val="000000"/>
                </a:solidFill>
                <a:latin typeface="Muli Bold"/>
                <a:ea typeface="Muli Bold"/>
                <a:cs typeface="Muli Bold"/>
                <a:sym typeface="Muli Bold"/>
              </a:rPr>
              <a:t>Scatter Plot (Biểu đồ phân tán):</a:t>
            </a:r>
          </a:p>
          <a:p>
            <a:pPr algn="just">
              <a:lnSpc>
                <a:spcPts val="3097"/>
              </a:lnSpc>
              <a:spcBef>
                <a:spcPct val="0"/>
              </a:spcBef>
            </a:pPr>
            <a:r>
              <a:rPr lang="en-US" sz="2212">
                <a:solidFill>
                  <a:srgbClr val="000000"/>
                </a:solidFill>
                <a:latin typeface="Muli"/>
                <a:ea typeface="Muli"/>
                <a:cs typeface="Muli"/>
                <a:sym typeface="Muli"/>
              </a:rPr>
              <a:t> </a:t>
            </a:r>
            <a:r>
              <a:rPr lang="en-US" sz="2212" b="1">
                <a:solidFill>
                  <a:srgbClr val="000000"/>
                </a:solidFill>
                <a:latin typeface="Muli Bold"/>
                <a:ea typeface="Muli Bold"/>
                <a:cs typeface="Muli Bold"/>
                <a:sym typeface="Muli Bold"/>
              </a:rPr>
              <a:t>Mục đích sử dụng:</a:t>
            </a:r>
            <a:r>
              <a:rPr lang="en-US" sz="2212">
                <a:solidFill>
                  <a:srgbClr val="000000"/>
                </a:solidFill>
                <a:latin typeface="Muli"/>
                <a:ea typeface="Muli"/>
                <a:cs typeface="Muli"/>
                <a:sym typeface="Muli"/>
              </a:rPr>
              <a:t> Được dùng để khám phá mối quan hệ giữa hai biến số liên tục.</a:t>
            </a:r>
          </a:p>
          <a:p>
            <a:pPr algn="just">
              <a:lnSpc>
                <a:spcPts val="3097"/>
              </a:lnSpc>
              <a:spcBef>
                <a:spcPct val="0"/>
              </a:spcBef>
            </a:pPr>
            <a:r>
              <a:rPr lang="en-US" sz="2212">
                <a:solidFill>
                  <a:srgbClr val="000000"/>
                </a:solidFill>
                <a:latin typeface="Muli"/>
                <a:ea typeface="Muli"/>
                <a:cs typeface="Muli"/>
                <a:sym typeface="Muli"/>
              </a:rPr>
              <a:t> </a:t>
            </a:r>
            <a:r>
              <a:rPr lang="en-US" sz="2212" b="1">
                <a:solidFill>
                  <a:srgbClr val="000000"/>
                </a:solidFill>
                <a:latin typeface="Muli Bold"/>
                <a:ea typeface="Muli Bold"/>
                <a:cs typeface="Muli Bold"/>
                <a:sym typeface="Muli Bold"/>
              </a:rPr>
              <a:t>Trường hợp áp dụng:</a:t>
            </a:r>
            <a:r>
              <a:rPr lang="en-US" sz="2212">
                <a:solidFill>
                  <a:srgbClr val="000000"/>
                </a:solidFill>
                <a:latin typeface="Muli"/>
                <a:ea typeface="Muli"/>
                <a:cs typeface="Muli"/>
                <a:sym typeface="Muli"/>
              </a:rPr>
              <a:t> Tìm hiểu mối tương quan giữa chi tiêu quảng cáo và doanh thu; mối quan hệ giữa diện tích nhà và giá bán.</a:t>
            </a:r>
          </a:p>
          <a:p>
            <a:pPr algn="just">
              <a:lnSpc>
                <a:spcPts val="3097"/>
              </a:lnSpc>
              <a:spcBef>
                <a:spcPct val="0"/>
              </a:spcBef>
            </a:pPr>
            <a:endParaRPr lang="en-US" sz="2212">
              <a:solidFill>
                <a:srgbClr val="000000"/>
              </a:solidFill>
              <a:latin typeface="Muli"/>
              <a:ea typeface="Muli"/>
              <a:cs typeface="Muli"/>
              <a:sym typeface="Muli"/>
            </a:endParaRPr>
          </a:p>
          <a:p>
            <a:pPr algn="just">
              <a:lnSpc>
                <a:spcPts val="3097"/>
              </a:lnSpc>
              <a:spcBef>
                <a:spcPct val="0"/>
              </a:spcBef>
            </a:pPr>
            <a:endParaRPr lang="en-US" sz="2212">
              <a:solidFill>
                <a:srgbClr val="000000"/>
              </a:solidFill>
              <a:latin typeface="Muli"/>
              <a:ea typeface="Muli"/>
              <a:cs typeface="Muli"/>
              <a:sym typeface="Muli"/>
            </a:endParaRPr>
          </a:p>
        </p:txBody>
      </p:sp>
      <p:sp>
        <p:nvSpPr>
          <p:cNvPr id="21" name="TextBox 21"/>
          <p:cNvSpPr txBox="1"/>
          <p:nvPr/>
        </p:nvSpPr>
        <p:spPr>
          <a:xfrm>
            <a:off x="9853219" y="1602634"/>
            <a:ext cx="4130609" cy="6231353"/>
          </a:xfrm>
          <a:prstGeom prst="rect">
            <a:avLst/>
          </a:prstGeom>
        </p:spPr>
        <p:txBody>
          <a:bodyPr lIns="0" tIns="0" rIns="0" bIns="0" rtlCol="0" anchor="t">
            <a:spAutoFit/>
          </a:bodyPr>
          <a:lstStyle/>
          <a:p>
            <a:pPr marL="477748" lvl="1" indent="-238874" algn="just">
              <a:lnSpc>
                <a:spcPts val="3097"/>
              </a:lnSpc>
              <a:buFont typeface="Arial"/>
              <a:buChar char="•"/>
            </a:pPr>
            <a:r>
              <a:rPr lang="en-US" sz="2212" b="1">
                <a:solidFill>
                  <a:srgbClr val="000000"/>
                </a:solidFill>
                <a:latin typeface="Muli Bold"/>
                <a:ea typeface="Muli Bold"/>
                <a:cs typeface="Muli Bold"/>
                <a:sym typeface="Muli Bold"/>
              </a:rPr>
              <a:t>Boxplot (Biểu đồ hộp):</a:t>
            </a:r>
          </a:p>
          <a:p>
            <a:pPr algn="just">
              <a:lnSpc>
                <a:spcPts val="3097"/>
              </a:lnSpc>
            </a:pPr>
            <a:r>
              <a:rPr lang="en-US" sz="2212">
                <a:solidFill>
                  <a:srgbClr val="000000"/>
                </a:solidFill>
                <a:latin typeface="Muli"/>
                <a:ea typeface="Muli"/>
                <a:cs typeface="Muli"/>
                <a:sym typeface="Muli"/>
              </a:rPr>
              <a:t> </a:t>
            </a:r>
            <a:r>
              <a:rPr lang="en-US" sz="2212" b="1">
                <a:solidFill>
                  <a:srgbClr val="000000"/>
                </a:solidFill>
                <a:latin typeface="Muli Bold"/>
                <a:ea typeface="Muli Bold"/>
                <a:cs typeface="Muli Bold"/>
                <a:sym typeface="Muli Bold"/>
              </a:rPr>
              <a:t>Mục đích sử dụng:</a:t>
            </a:r>
            <a:r>
              <a:rPr lang="en-US" sz="2212">
                <a:solidFill>
                  <a:srgbClr val="000000"/>
                </a:solidFill>
                <a:latin typeface="Muli"/>
                <a:ea typeface="Muli"/>
                <a:cs typeface="Muli"/>
                <a:sym typeface="Muli"/>
              </a:rPr>
              <a:t> Tóm tắt sự phân bố của một biến số qua các đại lượng thống kê (trung vị, tứ phân vị), phát hiện các giá trị ngoại lai, và đặc biệt hữu ích khi so sánh sự phân bố của một biến số qua nhiều nhóm khác nhau.</a:t>
            </a:r>
          </a:p>
          <a:p>
            <a:pPr algn="just">
              <a:lnSpc>
                <a:spcPts val="3097"/>
              </a:lnSpc>
            </a:pPr>
            <a:r>
              <a:rPr lang="en-US" sz="2212">
                <a:solidFill>
                  <a:srgbClr val="000000"/>
                </a:solidFill>
                <a:latin typeface="Muli"/>
                <a:ea typeface="Muli"/>
                <a:cs typeface="Muli"/>
                <a:sym typeface="Muli"/>
              </a:rPr>
              <a:t> </a:t>
            </a:r>
            <a:r>
              <a:rPr lang="en-US" sz="2212" b="1">
                <a:solidFill>
                  <a:srgbClr val="000000"/>
                </a:solidFill>
                <a:latin typeface="Muli Bold"/>
                <a:ea typeface="Muli Bold"/>
                <a:cs typeface="Muli Bold"/>
                <a:sym typeface="Muli Bold"/>
              </a:rPr>
              <a:t>Trường hợp áp dụng:</a:t>
            </a:r>
            <a:r>
              <a:rPr lang="en-US" sz="2212">
                <a:solidFill>
                  <a:srgbClr val="000000"/>
                </a:solidFill>
                <a:latin typeface="Muli"/>
                <a:ea typeface="Muli"/>
                <a:cs typeface="Muli"/>
                <a:sym typeface="Muli"/>
              </a:rPr>
              <a:t> So sánh phân bố mức lương giữa các phòng ban trong một công ty; kiểm tra sự khác biệt về giá phòng giữa khách sạn thành phố và khách sạn nghỉ dưỡng.</a:t>
            </a:r>
          </a:p>
          <a:p>
            <a:pPr algn="just">
              <a:lnSpc>
                <a:spcPts val="3097"/>
              </a:lnSpc>
            </a:pPr>
            <a:endParaRPr lang="en-US" sz="2212">
              <a:solidFill>
                <a:srgbClr val="000000"/>
              </a:solidFill>
              <a:latin typeface="Muli"/>
              <a:ea typeface="Muli"/>
              <a:cs typeface="Muli"/>
              <a:sym typeface="Muli"/>
            </a:endParaRPr>
          </a:p>
        </p:txBody>
      </p:sp>
      <p:sp>
        <p:nvSpPr>
          <p:cNvPr id="22" name="TextBox 22"/>
          <p:cNvSpPr txBox="1"/>
          <p:nvPr/>
        </p:nvSpPr>
        <p:spPr>
          <a:xfrm>
            <a:off x="13983828" y="1602634"/>
            <a:ext cx="3734905" cy="5059580"/>
          </a:xfrm>
          <a:prstGeom prst="rect">
            <a:avLst/>
          </a:prstGeom>
        </p:spPr>
        <p:txBody>
          <a:bodyPr lIns="0" tIns="0" rIns="0" bIns="0" rtlCol="0" anchor="t">
            <a:spAutoFit/>
          </a:bodyPr>
          <a:lstStyle/>
          <a:p>
            <a:pPr algn="ctr">
              <a:lnSpc>
                <a:spcPts val="3097"/>
              </a:lnSpc>
            </a:pPr>
            <a:r>
              <a:rPr lang="en-US" sz="2212" b="1">
                <a:solidFill>
                  <a:srgbClr val="000000"/>
                </a:solidFill>
                <a:latin typeface="Muli Bold"/>
                <a:ea typeface="Muli Bold"/>
                <a:cs typeface="Muli Bold"/>
                <a:sym typeface="Muli Bold"/>
              </a:rPr>
              <a:t>Bar Chart (Biểu đồ cột):</a:t>
            </a:r>
          </a:p>
          <a:p>
            <a:pPr algn="ctr">
              <a:lnSpc>
                <a:spcPts val="3097"/>
              </a:lnSpc>
            </a:pPr>
            <a:r>
              <a:rPr lang="en-US" sz="2212">
                <a:solidFill>
                  <a:srgbClr val="000000"/>
                </a:solidFill>
                <a:latin typeface="Muli"/>
                <a:ea typeface="Muli"/>
                <a:cs typeface="Muli"/>
                <a:sym typeface="Muli"/>
              </a:rPr>
              <a:t> </a:t>
            </a:r>
            <a:r>
              <a:rPr lang="en-US" sz="2212" b="1">
                <a:solidFill>
                  <a:srgbClr val="000000"/>
                </a:solidFill>
                <a:latin typeface="Muli Bold"/>
                <a:ea typeface="Muli Bold"/>
                <a:cs typeface="Muli Bold"/>
                <a:sym typeface="Muli Bold"/>
              </a:rPr>
              <a:t>Mục đích sử dụng:</a:t>
            </a:r>
            <a:r>
              <a:rPr lang="en-US" sz="2212">
                <a:solidFill>
                  <a:srgbClr val="000000"/>
                </a:solidFill>
                <a:latin typeface="Muli"/>
                <a:ea typeface="Muli"/>
                <a:cs typeface="Muli"/>
                <a:sym typeface="Muli"/>
              </a:rPr>
              <a:t> Dùng để so sánh giá trị (ví dụ: trung bình, tổng) hoặc tần suất của các nhóm (biến phân loại) riêng biệt.</a:t>
            </a:r>
          </a:p>
          <a:p>
            <a:pPr algn="ctr">
              <a:lnSpc>
                <a:spcPts val="3097"/>
              </a:lnSpc>
            </a:pPr>
            <a:r>
              <a:rPr lang="en-US" sz="2212" b="1">
                <a:solidFill>
                  <a:srgbClr val="000000"/>
                </a:solidFill>
                <a:latin typeface="Muli Bold"/>
                <a:ea typeface="Muli Bold"/>
                <a:cs typeface="Muli Bold"/>
                <a:sym typeface="Muli Bold"/>
              </a:rPr>
              <a:t>Trường hợp áp dụng: </a:t>
            </a:r>
            <a:r>
              <a:rPr lang="en-US" sz="2212">
                <a:solidFill>
                  <a:srgbClr val="000000"/>
                </a:solidFill>
                <a:latin typeface="Muli"/>
                <a:ea typeface="Muli"/>
                <a:cs typeface="Muli"/>
                <a:sym typeface="Muli"/>
              </a:rPr>
              <a:t>So sánh số lượng sản phẩm bán được theo từng danh mục; thống kê số lượng khách hàng đến từ các quốc gia khác nhau.</a:t>
            </a:r>
          </a:p>
          <a:p>
            <a:pPr algn="ctr">
              <a:lnSpc>
                <a:spcPts val="3097"/>
              </a:lnSpc>
            </a:pPr>
            <a:endParaRPr lang="en-US" sz="2212">
              <a:solidFill>
                <a:srgbClr val="000000"/>
              </a:solidFill>
              <a:latin typeface="Muli"/>
              <a:ea typeface="Muli"/>
              <a:cs typeface="Muli"/>
              <a:sym typeface="Mul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457484" y="1184975"/>
            <a:ext cx="17830516" cy="8705790"/>
            <a:chOff x="0" y="0"/>
            <a:chExt cx="5762066" cy="2813342"/>
          </a:xfrm>
        </p:grpSpPr>
        <p:sp>
          <p:nvSpPr>
            <p:cNvPr id="4" name="Freeform 4"/>
            <p:cNvSpPr/>
            <p:nvPr/>
          </p:nvSpPr>
          <p:spPr>
            <a:xfrm>
              <a:off x="0" y="0"/>
              <a:ext cx="5762066" cy="2813342"/>
            </a:xfrm>
            <a:custGeom>
              <a:avLst/>
              <a:gdLst/>
              <a:ahLst/>
              <a:cxnLst/>
              <a:rect l="l" t="t" r="r" b="b"/>
              <a:pathLst>
                <a:path w="5762066" h="2813342">
                  <a:moveTo>
                    <a:pt x="0" y="0"/>
                  </a:moveTo>
                  <a:lnTo>
                    <a:pt x="5762066" y="0"/>
                  </a:lnTo>
                  <a:lnTo>
                    <a:pt x="5762066" y="2813342"/>
                  </a:lnTo>
                  <a:lnTo>
                    <a:pt x="0" y="2813342"/>
                  </a:lnTo>
                  <a:close/>
                </a:path>
              </a:pathLst>
            </a:custGeom>
            <a:solidFill>
              <a:srgbClr val="FFFFFF"/>
            </a:solidFill>
          </p:spPr>
          <p:txBody>
            <a:bodyPr/>
            <a:lstStyle/>
            <a:p>
              <a:endParaRPr lang="en-US"/>
            </a:p>
          </p:txBody>
        </p:sp>
      </p:grpSp>
      <p:grpSp>
        <p:nvGrpSpPr>
          <p:cNvPr id="5" name="Group 5"/>
          <p:cNvGrpSpPr/>
          <p:nvPr/>
        </p:nvGrpSpPr>
        <p:grpSpPr>
          <a:xfrm>
            <a:off x="258173" y="207284"/>
            <a:ext cx="18029827" cy="922030"/>
            <a:chOff x="0" y="0"/>
            <a:chExt cx="15997302" cy="818089"/>
          </a:xfrm>
        </p:grpSpPr>
        <p:sp>
          <p:nvSpPr>
            <p:cNvPr id="6" name="Freeform 6"/>
            <p:cNvSpPr/>
            <p:nvPr/>
          </p:nvSpPr>
          <p:spPr>
            <a:xfrm>
              <a:off x="0" y="0"/>
              <a:ext cx="15997303" cy="818089"/>
            </a:xfrm>
            <a:custGeom>
              <a:avLst/>
              <a:gdLst/>
              <a:ahLst/>
              <a:cxnLst/>
              <a:rect l="l" t="t" r="r" b="b"/>
              <a:pathLst>
                <a:path w="15997303" h="818089">
                  <a:moveTo>
                    <a:pt x="0" y="0"/>
                  </a:moveTo>
                  <a:lnTo>
                    <a:pt x="15997303" y="0"/>
                  </a:lnTo>
                  <a:lnTo>
                    <a:pt x="15997303" y="818089"/>
                  </a:lnTo>
                  <a:lnTo>
                    <a:pt x="0" y="818089"/>
                  </a:lnTo>
                  <a:close/>
                </a:path>
              </a:pathLst>
            </a:custGeom>
            <a:solidFill>
              <a:srgbClr val="FFFFFF"/>
            </a:solidFill>
          </p:spPr>
          <p:txBody>
            <a:bodyPr/>
            <a:lstStyle/>
            <a:p>
              <a:endParaRPr lang="en-US"/>
            </a:p>
          </p:txBody>
        </p:sp>
      </p:grpSp>
      <p:sp>
        <p:nvSpPr>
          <p:cNvPr id="7" name="Freeform 7"/>
          <p:cNvSpPr/>
          <p:nvPr/>
        </p:nvSpPr>
        <p:spPr>
          <a:xfrm flipH="1">
            <a:off x="12754249" y="2197663"/>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3029398" y="8590963"/>
            <a:ext cx="5533751" cy="1961966"/>
          </a:xfrm>
          <a:custGeom>
            <a:avLst/>
            <a:gdLst/>
            <a:ahLst/>
            <a:cxnLst/>
            <a:rect l="l" t="t" r="r" b="b"/>
            <a:pathLst>
              <a:path w="5533751" h="1961966">
                <a:moveTo>
                  <a:pt x="0" y="0"/>
                </a:moveTo>
                <a:lnTo>
                  <a:pt x="5533751" y="0"/>
                </a:lnTo>
                <a:lnTo>
                  <a:pt x="5533751" y="1961967"/>
                </a:lnTo>
                <a:lnTo>
                  <a:pt x="0" y="19619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2218246" y="442562"/>
            <a:ext cx="13892290" cy="1316354"/>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3. Cách chọn loại biểu đồ phù hợp</a:t>
            </a:r>
          </a:p>
          <a:p>
            <a:pPr algn="ctr">
              <a:lnSpc>
                <a:spcPts val="5265"/>
              </a:lnSpc>
            </a:pPr>
            <a:endParaRPr lang="en-US" sz="3900" b="1">
              <a:solidFill>
                <a:srgbClr val="003EA8"/>
              </a:solidFill>
              <a:latin typeface="Muli Bold"/>
              <a:ea typeface="Muli Bold"/>
              <a:cs typeface="Muli Bold"/>
              <a:sym typeface="Muli Bold"/>
            </a:endParaRPr>
          </a:p>
        </p:txBody>
      </p:sp>
      <p:sp>
        <p:nvSpPr>
          <p:cNvPr id="10" name="Freeform 10"/>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1206500" y="1254578"/>
            <a:ext cx="16332485" cy="8490385"/>
          </a:xfrm>
          <a:prstGeom prst="rect">
            <a:avLst/>
          </a:prstGeom>
        </p:spPr>
        <p:txBody>
          <a:bodyPr lIns="0" tIns="0" rIns="0" bIns="0" rtlCol="0" anchor="t">
            <a:spAutoFit/>
          </a:bodyPr>
          <a:lstStyle/>
          <a:p>
            <a:pPr algn="l">
              <a:lnSpc>
                <a:spcPts val="5586"/>
              </a:lnSpc>
              <a:spcBef>
                <a:spcPct val="0"/>
              </a:spcBef>
            </a:pPr>
            <a:r>
              <a:rPr lang="en-US" sz="3990" b="1">
                <a:solidFill>
                  <a:srgbClr val="003EA8"/>
                </a:solidFill>
                <a:latin typeface="Muli Bold"/>
                <a:ea typeface="Muli Bold"/>
                <a:cs typeface="Muli Bold"/>
                <a:sym typeface="Muli Bold"/>
              </a:rPr>
              <a:t>Phân tích một biến (Univariate Analysis)</a:t>
            </a:r>
          </a:p>
          <a:p>
            <a:pPr marL="861585" lvl="1" indent="-430793" algn="l">
              <a:lnSpc>
                <a:spcPts val="5586"/>
              </a:lnSpc>
              <a:spcBef>
                <a:spcPct val="0"/>
              </a:spcBef>
              <a:buFont typeface="Arial"/>
              <a:buChar char="•"/>
            </a:pPr>
            <a:r>
              <a:rPr lang="en-US" sz="3990" b="1">
                <a:solidFill>
                  <a:srgbClr val="003EA8"/>
                </a:solidFill>
                <a:latin typeface="Muli Bold"/>
                <a:ea typeface="Muli Bold"/>
                <a:cs typeface="Muli Bold"/>
                <a:sym typeface="Muli Bold"/>
              </a:rPr>
              <a:t>Dữ liệu số: Histogram, Boxplot</a:t>
            </a:r>
          </a:p>
          <a:p>
            <a:pPr marL="861585" lvl="1" indent="-430793" algn="l">
              <a:lnSpc>
                <a:spcPts val="5586"/>
              </a:lnSpc>
              <a:spcBef>
                <a:spcPct val="0"/>
              </a:spcBef>
              <a:buFont typeface="Arial"/>
              <a:buChar char="•"/>
            </a:pPr>
            <a:r>
              <a:rPr lang="en-US" sz="3990" b="1">
                <a:solidFill>
                  <a:srgbClr val="003EA8"/>
                </a:solidFill>
                <a:latin typeface="Muli Bold"/>
                <a:ea typeface="Muli Bold"/>
                <a:cs typeface="Muli Bold"/>
                <a:sym typeface="Muli Bold"/>
              </a:rPr>
              <a:t>Dữ liệu phân loại: Bar Chart, Pie Chart</a:t>
            </a:r>
          </a:p>
          <a:p>
            <a:pPr algn="l">
              <a:lnSpc>
                <a:spcPts val="5586"/>
              </a:lnSpc>
              <a:spcBef>
                <a:spcPct val="0"/>
              </a:spcBef>
            </a:pPr>
            <a:endParaRPr lang="en-US" sz="3990" b="1">
              <a:solidFill>
                <a:srgbClr val="003EA8"/>
              </a:solidFill>
              <a:latin typeface="Muli Bold"/>
              <a:ea typeface="Muli Bold"/>
              <a:cs typeface="Muli Bold"/>
              <a:sym typeface="Muli Bold"/>
            </a:endParaRPr>
          </a:p>
          <a:p>
            <a:pPr algn="l">
              <a:lnSpc>
                <a:spcPts val="5586"/>
              </a:lnSpc>
              <a:spcBef>
                <a:spcPct val="0"/>
              </a:spcBef>
            </a:pPr>
            <a:r>
              <a:rPr lang="en-US" sz="3990" b="1">
                <a:solidFill>
                  <a:srgbClr val="003EA8"/>
                </a:solidFill>
                <a:latin typeface="Muli Bold"/>
                <a:ea typeface="Muli Bold"/>
                <a:cs typeface="Muli Bold"/>
                <a:sym typeface="Muli Bold"/>
              </a:rPr>
              <a:t>Phân tích hai biến (Bivariate Analysis)</a:t>
            </a:r>
          </a:p>
          <a:p>
            <a:pPr marL="861585" lvl="1" indent="-430793" algn="l">
              <a:lnSpc>
                <a:spcPts val="5586"/>
              </a:lnSpc>
              <a:spcBef>
                <a:spcPct val="0"/>
              </a:spcBef>
              <a:buFont typeface="Arial"/>
              <a:buChar char="•"/>
            </a:pPr>
            <a:r>
              <a:rPr lang="en-US" sz="3990" b="1">
                <a:solidFill>
                  <a:srgbClr val="003EA8"/>
                </a:solidFill>
                <a:latin typeface="Muli Bold"/>
                <a:ea typeface="Muli Bold"/>
                <a:cs typeface="Muli Bold"/>
                <a:sym typeface="Muli Bold"/>
              </a:rPr>
              <a:t>Số ↔ Số: Scatter Plot</a:t>
            </a:r>
          </a:p>
          <a:p>
            <a:pPr marL="861585" lvl="1" indent="-430793" algn="l">
              <a:lnSpc>
                <a:spcPts val="5586"/>
              </a:lnSpc>
              <a:spcBef>
                <a:spcPct val="0"/>
              </a:spcBef>
              <a:buFont typeface="Arial"/>
              <a:buChar char="•"/>
            </a:pPr>
            <a:r>
              <a:rPr lang="en-US" sz="3990" b="1">
                <a:solidFill>
                  <a:srgbClr val="003EA8"/>
                </a:solidFill>
                <a:latin typeface="Muli Bold"/>
                <a:ea typeface="Muli Bold"/>
                <a:cs typeface="Muli Bold"/>
                <a:sym typeface="Muli Bold"/>
              </a:rPr>
              <a:t>Số ↔ Phân loại: Boxplot, Violin Plot</a:t>
            </a:r>
          </a:p>
          <a:p>
            <a:pPr marL="861585" lvl="1" indent="-430793" algn="l">
              <a:lnSpc>
                <a:spcPts val="5586"/>
              </a:lnSpc>
              <a:spcBef>
                <a:spcPct val="0"/>
              </a:spcBef>
              <a:buFont typeface="Arial"/>
              <a:buChar char="•"/>
            </a:pPr>
            <a:r>
              <a:rPr lang="en-US" sz="3990" b="1">
                <a:solidFill>
                  <a:srgbClr val="003EA8"/>
                </a:solidFill>
                <a:latin typeface="Muli Bold"/>
                <a:ea typeface="Muli Bold"/>
                <a:cs typeface="Muli Bold"/>
                <a:sym typeface="Muli Bold"/>
              </a:rPr>
              <a:t>Phân loại ↔ Phân loại: Grouped Bar Chart, Heatmap</a:t>
            </a:r>
          </a:p>
          <a:p>
            <a:pPr algn="l">
              <a:lnSpc>
                <a:spcPts val="5586"/>
              </a:lnSpc>
              <a:spcBef>
                <a:spcPct val="0"/>
              </a:spcBef>
            </a:pPr>
            <a:endParaRPr lang="en-US" sz="3990" b="1">
              <a:solidFill>
                <a:srgbClr val="003EA8"/>
              </a:solidFill>
              <a:latin typeface="Muli Bold"/>
              <a:ea typeface="Muli Bold"/>
              <a:cs typeface="Muli Bold"/>
              <a:sym typeface="Muli Bold"/>
            </a:endParaRPr>
          </a:p>
          <a:p>
            <a:pPr algn="l">
              <a:lnSpc>
                <a:spcPts val="5586"/>
              </a:lnSpc>
              <a:spcBef>
                <a:spcPct val="0"/>
              </a:spcBef>
            </a:pPr>
            <a:r>
              <a:rPr lang="en-US" sz="3990" b="1">
                <a:solidFill>
                  <a:srgbClr val="003EA8"/>
                </a:solidFill>
                <a:latin typeface="Muli Bold"/>
                <a:ea typeface="Muli Bold"/>
                <a:cs typeface="Muli Bold"/>
                <a:sym typeface="Muli Bold"/>
              </a:rPr>
              <a:t>Phân tích dữ liệu chuỗi thời gian (Time-series Data)</a:t>
            </a:r>
          </a:p>
          <a:p>
            <a:pPr marL="861585" lvl="1" indent="-430793" algn="l">
              <a:lnSpc>
                <a:spcPts val="5586"/>
              </a:lnSpc>
              <a:spcBef>
                <a:spcPct val="0"/>
              </a:spcBef>
              <a:buFont typeface="Arial"/>
              <a:buChar char="•"/>
            </a:pPr>
            <a:r>
              <a:rPr lang="en-US" sz="3990" b="1">
                <a:solidFill>
                  <a:srgbClr val="003EA8"/>
                </a:solidFill>
                <a:latin typeface="Muli Bold"/>
                <a:ea typeface="Muli Bold"/>
                <a:cs typeface="Muli Bold"/>
                <a:sym typeface="Muli Bold"/>
              </a:rPr>
              <a:t>Sử dụng Line Chart để thể hiện sự thay đổi liên tục theo thời gian.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7374448" y="9044945"/>
            <a:ext cx="3539104" cy="617207"/>
            <a:chOff x="0" y="0"/>
            <a:chExt cx="4718805" cy="822943"/>
          </a:xfrm>
        </p:grpSpPr>
        <p:grpSp>
          <p:nvGrpSpPr>
            <p:cNvPr id="4" name="Group 4"/>
            <p:cNvGrpSpPr/>
            <p:nvPr/>
          </p:nvGrpSpPr>
          <p:grpSpPr>
            <a:xfrm>
              <a:off x="0" y="0"/>
              <a:ext cx="4718805" cy="822943"/>
              <a:chOff x="0" y="0"/>
              <a:chExt cx="1291075" cy="225159"/>
            </a:xfrm>
          </p:grpSpPr>
          <p:sp>
            <p:nvSpPr>
              <p:cNvPr id="5" name="Freeform 5"/>
              <p:cNvSpPr/>
              <p:nvPr/>
            </p:nvSpPr>
            <p:spPr>
              <a:xfrm>
                <a:off x="0" y="0"/>
                <a:ext cx="1291075" cy="225159"/>
              </a:xfrm>
              <a:custGeom>
                <a:avLst/>
                <a:gdLst/>
                <a:ahLst/>
                <a:cxnLst/>
                <a:rect l="l" t="t" r="r" b="b"/>
                <a:pathLst>
                  <a:path w="1291075" h="225159">
                    <a:moveTo>
                      <a:pt x="0" y="0"/>
                    </a:moveTo>
                    <a:lnTo>
                      <a:pt x="1291075" y="0"/>
                    </a:lnTo>
                    <a:lnTo>
                      <a:pt x="1291075" y="225159"/>
                    </a:lnTo>
                    <a:lnTo>
                      <a:pt x="0" y="225159"/>
                    </a:lnTo>
                    <a:close/>
                  </a:path>
                </a:pathLst>
              </a:custGeom>
              <a:solidFill>
                <a:srgbClr val="FFFFFF"/>
              </a:solidFill>
            </p:spPr>
            <p:txBody>
              <a:bodyPr/>
              <a:lstStyle/>
              <a:p>
                <a:endParaRPr lang="en-US"/>
              </a:p>
            </p:txBody>
          </p:sp>
        </p:grpSp>
        <p:sp>
          <p:nvSpPr>
            <p:cNvPr id="6" name="TextBox 6"/>
            <p:cNvSpPr txBox="1"/>
            <p:nvPr/>
          </p:nvSpPr>
          <p:spPr>
            <a:xfrm>
              <a:off x="307158" y="188375"/>
              <a:ext cx="4104490" cy="408093"/>
            </a:xfrm>
            <a:prstGeom prst="rect">
              <a:avLst/>
            </a:prstGeom>
          </p:spPr>
          <p:txBody>
            <a:bodyPr lIns="0" tIns="0" rIns="0" bIns="0" rtlCol="0" anchor="t">
              <a:spAutoFit/>
            </a:bodyPr>
            <a:lstStyle/>
            <a:p>
              <a:pPr algn="ctr">
                <a:lnSpc>
                  <a:spcPts val="2554"/>
                </a:lnSpc>
              </a:pPr>
              <a:r>
                <a:rPr lang="en-US" sz="1824" u="none">
                  <a:solidFill>
                    <a:srgbClr val="003EA8"/>
                  </a:solidFill>
                  <a:latin typeface="Cabin"/>
                  <a:ea typeface="Cabin"/>
                  <a:cs typeface="Cabin"/>
                  <a:sym typeface="Cabin"/>
                </a:rPr>
                <a:t>Quay lại Trang Chương trình</a:t>
              </a:r>
            </a:p>
          </p:txBody>
        </p:sp>
      </p:grpSp>
      <p:sp>
        <p:nvSpPr>
          <p:cNvPr id="7" name="Freeform 7"/>
          <p:cNvSpPr/>
          <p:nvPr/>
        </p:nvSpPr>
        <p:spPr>
          <a:xfrm rot="-278358">
            <a:off x="-602679" y="-311625"/>
            <a:ext cx="2756025" cy="866895"/>
          </a:xfrm>
          <a:custGeom>
            <a:avLst/>
            <a:gdLst/>
            <a:ahLst/>
            <a:cxnLst/>
            <a:rect l="l" t="t" r="r" b="b"/>
            <a:pathLst>
              <a:path w="2756025" h="866895">
                <a:moveTo>
                  <a:pt x="0" y="0"/>
                </a:moveTo>
                <a:lnTo>
                  <a:pt x="2756025" y="0"/>
                </a:lnTo>
                <a:lnTo>
                  <a:pt x="2756025" y="866895"/>
                </a:lnTo>
                <a:lnTo>
                  <a:pt x="0" y="8668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278358">
            <a:off x="15881287" y="7952572"/>
            <a:ext cx="2756025" cy="866895"/>
          </a:xfrm>
          <a:custGeom>
            <a:avLst/>
            <a:gdLst/>
            <a:ahLst/>
            <a:cxnLst/>
            <a:rect l="l" t="t" r="r" b="b"/>
            <a:pathLst>
              <a:path w="2756025" h="866895">
                <a:moveTo>
                  <a:pt x="0" y="0"/>
                </a:moveTo>
                <a:lnTo>
                  <a:pt x="2756026" y="0"/>
                </a:lnTo>
                <a:lnTo>
                  <a:pt x="2756026" y="866895"/>
                </a:lnTo>
                <a:lnTo>
                  <a:pt x="0" y="8668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624649" y="1329649"/>
            <a:ext cx="15267394" cy="7160991"/>
          </a:xfrm>
          <a:custGeom>
            <a:avLst/>
            <a:gdLst/>
            <a:ahLst/>
            <a:cxnLst/>
            <a:rect l="l" t="t" r="r" b="b"/>
            <a:pathLst>
              <a:path w="15267394" h="7160991">
                <a:moveTo>
                  <a:pt x="0" y="0"/>
                </a:moveTo>
                <a:lnTo>
                  <a:pt x="15267393" y="0"/>
                </a:lnTo>
                <a:lnTo>
                  <a:pt x="15267393" y="7160991"/>
                </a:lnTo>
                <a:lnTo>
                  <a:pt x="0" y="7160991"/>
                </a:lnTo>
                <a:lnTo>
                  <a:pt x="0" y="0"/>
                </a:lnTo>
                <a:close/>
              </a:path>
            </a:pathLst>
          </a:custGeom>
          <a:blipFill>
            <a:blip r:embed="rId7"/>
            <a:stretch>
              <a:fillRect/>
            </a:stretch>
          </a:blipFill>
        </p:spPr>
        <p:txBody>
          <a:bodyPr/>
          <a:lstStyle/>
          <a:p>
            <a:endParaRPr lang="en-US"/>
          </a:p>
        </p:txBody>
      </p:sp>
      <p:sp>
        <p:nvSpPr>
          <p:cNvPr id="12" name="TextBox 12"/>
          <p:cNvSpPr txBox="1"/>
          <p:nvPr/>
        </p:nvSpPr>
        <p:spPr>
          <a:xfrm>
            <a:off x="775334" y="237549"/>
            <a:ext cx="17399497" cy="2098476"/>
          </a:xfrm>
          <a:prstGeom prst="rect">
            <a:avLst/>
          </a:prstGeom>
        </p:spPr>
        <p:txBody>
          <a:bodyPr lIns="0" tIns="0" rIns="0" bIns="0" rtlCol="0" anchor="t">
            <a:spAutoFit/>
          </a:bodyPr>
          <a:lstStyle/>
          <a:p>
            <a:pPr algn="ctr">
              <a:lnSpc>
                <a:spcPts val="5600"/>
              </a:lnSpc>
            </a:pPr>
            <a:r>
              <a:rPr lang="en-US" sz="4000" b="1">
                <a:solidFill>
                  <a:srgbClr val="003EA8"/>
                </a:solidFill>
                <a:latin typeface="DejaVu Serif Bold"/>
                <a:ea typeface="DejaVu Serif Bold"/>
                <a:cs typeface="DejaVu Serif Bold"/>
                <a:sym typeface="DejaVu Serif Bold"/>
              </a:rPr>
              <a:t>4. Sự khác biệt giữa các thư viện trực quan hóa trong Python</a:t>
            </a:r>
          </a:p>
          <a:p>
            <a:pPr algn="ctr">
              <a:lnSpc>
                <a:spcPts val="5600"/>
              </a:lnSpc>
            </a:pPr>
            <a:endParaRPr lang="en-US" sz="4000" b="1">
              <a:solidFill>
                <a:srgbClr val="003EA8"/>
              </a:solidFill>
              <a:latin typeface="DejaVu Serif Bold"/>
              <a:ea typeface="DejaVu Serif Bold"/>
              <a:cs typeface="DejaVu Serif Bold"/>
              <a:sym typeface="DejaVu Serif Bold"/>
            </a:endParaRPr>
          </a:p>
          <a:p>
            <a:pPr algn="ctr">
              <a:lnSpc>
                <a:spcPts val="5600"/>
              </a:lnSpc>
            </a:pPr>
            <a:endParaRPr lang="en-US" sz="4000" b="1">
              <a:solidFill>
                <a:srgbClr val="003EA8"/>
              </a:solidFill>
              <a:latin typeface="DejaVu Serif Bold"/>
              <a:ea typeface="DejaVu Serif Bold"/>
              <a:cs typeface="DejaVu Serif Bold"/>
              <a:sym typeface="DejaVu Serif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822945" y="150341"/>
            <a:ext cx="16436355" cy="1261427"/>
            <a:chOff x="0" y="0"/>
            <a:chExt cx="5996027" cy="460172"/>
          </a:xfrm>
        </p:grpSpPr>
        <p:sp>
          <p:nvSpPr>
            <p:cNvPr id="4" name="Freeform 4"/>
            <p:cNvSpPr/>
            <p:nvPr/>
          </p:nvSpPr>
          <p:spPr>
            <a:xfrm>
              <a:off x="0" y="0"/>
              <a:ext cx="5996027" cy="460172"/>
            </a:xfrm>
            <a:custGeom>
              <a:avLst/>
              <a:gdLst/>
              <a:ahLst/>
              <a:cxnLst/>
              <a:rect l="l" t="t" r="r" b="b"/>
              <a:pathLst>
                <a:path w="5996027" h="460172">
                  <a:moveTo>
                    <a:pt x="0" y="0"/>
                  </a:moveTo>
                  <a:lnTo>
                    <a:pt x="5996027" y="0"/>
                  </a:lnTo>
                  <a:lnTo>
                    <a:pt x="5996027" y="460172"/>
                  </a:lnTo>
                  <a:lnTo>
                    <a:pt x="0" y="460172"/>
                  </a:lnTo>
                  <a:close/>
                </a:path>
              </a:pathLst>
            </a:custGeom>
            <a:solidFill>
              <a:srgbClr val="FFFFFF"/>
            </a:solidFill>
          </p:spPr>
          <p:txBody>
            <a:bodyPr/>
            <a:lstStyle/>
            <a:p>
              <a:endParaRPr lang="en-US"/>
            </a:p>
          </p:txBody>
        </p:sp>
      </p:grpSp>
      <p:grpSp>
        <p:nvGrpSpPr>
          <p:cNvPr id="5" name="Group 5"/>
          <p:cNvGrpSpPr/>
          <p:nvPr/>
        </p:nvGrpSpPr>
        <p:grpSpPr>
          <a:xfrm>
            <a:off x="159040" y="1649487"/>
            <a:ext cx="17418463" cy="8235480"/>
            <a:chOff x="0" y="0"/>
            <a:chExt cx="6354302" cy="3004325"/>
          </a:xfrm>
        </p:grpSpPr>
        <p:sp>
          <p:nvSpPr>
            <p:cNvPr id="6" name="Freeform 6"/>
            <p:cNvSpPr/>
            <p:nvPr/>
          </p:nvSpPr>
          <p:spPr>
            <a:xfrm>
              <a:off x="0" y="0"/>
              <a:ext cx="6354302" cy="3004325"/>
            </a:xfrm>
            <a:custGeom>
              <a:avLst/>
              <a:gdLst/>
              <a:ahLst/>
              <a:cxnLst/>
              <a:rect l="l" t="t" r="r" b="b"/>
              <a:pathLst>
                <a:path w="6354302" h="3004325">
                  <a:moveTo>
                    <a:pt x="0" y="0"/>
                  </a:moveTo>
                  <a:lnTo>
                    <a:pt x="6354302" y="0"/>
                  </a:lnTo>
                  <a:lnTo>
                    <a:pt x="6354302" y="3004325"/>
                  </a:lnTo>
                  <a:lnTo>
                    <a:pt x="0" y="3004325"/>
                  </a:lnTo>
                  <a:close/>
                </a:path>
              </a:pathLst>
            </a:custGeom>
            <a:solidFill>
              <a:srgbClr val="FFFFFF"/>
            </a:solidFill>
          </p:spPr>
          <p:txBody>
            <a:bodyPr/>
            <a:lstStyle/>
            <a:p>
              <a:endParaRPr lang="en-US"/>
            </a:p>
          </p:txBody>
        </p:sp>
      </p:grpSp>
      <p:sp>
        <p:nvSpPr>
          <p:cNvPr id="7" name="Freeform 7"/>
          <p:cNvSpPr/>
          <p:nvPr/>
        </p:nvSpPr>
        <p:spPr>
          <a:xfrm>
            <a:off x="13164404" y="1649487"/>
            <a:ext cx="2220750" cy="2433093"/>
          </a:xfrm>
          <a:custGeom>
            <a:avLst/>
            <a:gdLst/>
            <a:ahLst/>
            <a:cxnLst/>
            <a:rect l="l" t="t" r="r" b="b"/>
            <a:pathLst>
              <a:path w="2220750" h="2433093">
                <a:moveTo>
                  <a:pt x="0" y="0"/>
                </a:moveTo>
                <a:lnTo>
                  <a:pt x="2220750" y="0"/>
                </a:lnTo>
                <a:lnTo>
                  <a:pt x="2220750" y="2433092"/>
                </a:lnTo>
                <a:lnTo>
                  <a:pt x="0" y="24330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flipH="1">
            <a:off x="15056245" y="5617680"/>
            <a:ext cx="2203055" cy="2433093"/>
          </a:xfrm>
          <a:custGeom>
            <a:avLst/>
            <a:gdLst/>
            <a:ahLst/>
            <a:cxnLst/>
            <a:rect l="l" t="t" r="r" b="b"/>
            <a:pathLst>
              <a:path w="2203055" h="2433093">
                <a:moveTo>
                  <a:pt x="2203055" y="0"/>
                </a:moveTo>
                <a:lnTo>
                  <a:pt x="0" y="0"/>
                </a:lnTo>
                <a:lnTo>
                  <a:pt x="0" y="2433093"/>
                </a:lnTo>
                <a:lnTo>
                  <a:pt x="2203055" y="2433093"/>
                </a:lnTo>
                <a:lnTo>
                  <a:pt x="220305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1887495" y="4082579"/>
            <a:ext cx="2553819" cy="2433093"/>
          </a:xfrm>
          <a:custGeom>
            <a:avLst/>
            <a:gdLst/>
            <a:ahLst/>
            <a:cxnLst/>
            <a:rect l="l" t="t" r="r" b="b"/>
            <a:pathLst>
              <a:path w="2553819" h="2433093">
                <a:moveTo>
                  <a:pt x="0" y="0"/>
                </a:moveTo>
                <a:lnTo>
                  <a:pt x="2553818" y="0"/>
                </a:lnTo>
                <a:lnTo>
                  <a:pt x="2553818" y="2433093"/>
                </a:lnTo>
                <a:lnTo>
                  <a:pt x="0" y="24330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168882" y="275640"/>
            <a:ext cx="18074305" cy="1943133"/>
          </a:xfrm>
          <a:prstGeom prst="rect">
            <a:avLst/>
          </a:prstGeom>
        </p:spPr>
        <p:txBody>
          <a:bodyPr lIns="0" tIns="0" rIns="0" bIns="0" rtlCol="0" anchor="t">
            <a:spAutoFit/>
          </a:bodyPr>
          <a:lstStyle/>
          <a:p>
            <a:pPr algn="ctr">
              <a:lnSpc>
                <a:spcPts val="7140"/>
              </a:lnSpc>
            </a:pPr>
            <a:r>
              <a:rPr lang="en-US" sz="5950" b="1">
                <a:solidFill>
                  <a:srgbClr val="003EA8"/>
                </a:solidFill>
                <a:latin typeface="Muli Bold"/>
                <a:ea typeface="Muli Bold"/>
                <a:cs typeface="Muli Bold"/>
                <a:sym typeface="Muli Bold"/>
              </a:rPr>
              <a:t>5. Các nguyên tắc thiết kế biểu đồ hiệu quả</a:t>
            </a:r>
          </a:p>
          <a:p>
            <a:pPr algn="ctr">
              <a:lnSpc>
                <a:spcPts val="8100"/>
              </a:lnSpc>
            </a:pPr>
            <a:endParaRPr lang="en-US" sz="5950" b="1">
              <a:solidFill>
                <a:srgbClr val="003EA8"/>
              </a:solidFill>
              <a:latin typeface="Muli Bold"/>
              <a:ea typeface="Muli Bold"/>
              <a:cs typeface="Muli Bold"/>
              <a:sym typeface="Muli Bold"/>
            </a:endParaRPr>
          </a:p>
        </p:txBody>
      </p:sp>
      <p:sp>
        <p:nvSpPr>
          <p:cNvPr id="11" name="TextBox 11"/>
          <p:cNvSpPr txBox="1"/>
          <p:nvPr/>
        </p:nvSpPr>
        <p:spPr>
          <a:xfrm>
            <a:off x="267210" y="1659012"/>
            <a:ext cx="10194381" cy="1533327"/>
          </a:xfrm>
          <a:prstGeom prst="rect">
            <a:avLst/>
          </a:prstGeom>
        </p:spPr>
        <p:txBody>
          <a:bodyPr lIns="0" tIns="0" rIns="0" bIns="0" rtlCol="0" anchor="t">
            <a:spAutoFit/>
          </a:bodyPr>
          <a:lstStyle/>
          <a:p>
            <a:pPr marL="734061" lvl="1" indent="-367031" algn="l">
              <a:lnSpc>
                <a:spcPts val="4080"/>
              </a:lnSpc>
              <a:buFont typeface="Arial"/>
              <a:buChar char="•"/>
            </a:pPr>
            <a:r>
              <a:rPr lang="en-US" sz="3400" b="1">
                <a:solidFill>
                  <a:srgbClr val="003EA8"/>
                </a:solidFill>
                <a:latin typeface="Muli Bold"/>
                <a:ea typeface="Muli Bold"/>
                <a:cs typeface="Muli Bold"/>
                <a:sym typeface="Muli Bold"/>
              </a:rPr>
              <a:t>Rõ ràng và Tối giản: Tập trung vào thông điệp chính, loại bỏ yếu tố rườm rà.</a:t>
            </a:r>
          </a:p>
          <a:p>
            <a:pPr algn="l">
              <a:lnSpc>
                <a:spcPts val="4080"/>
              </a:lnSpc>
            </a:pPr>
            <a:endParaRPr lang="en-US" sz="3400" b="1">
              <a:solidFill>
                <a:srgbClr val="003EA8"/>
              </a:solidFill>
              <a:latin typeface="Muli Bold"/>
              <a:ea typeface="Muli Bold"/>
              <a:cs typeface="Muli Bold"/>
              <a:sym typeface="Muli Bold"/>
            </a:endParaRPr>
          </a:p>
        </p:txBody>
      </p:sp>
      <p:sp>
        <p:nvSpPr>
          <p:cNvPr id="12" name="TextBox 12"/>
          <p:cNvSpPr txBox="1"/>
          <p:nvPr/>
        </p:nvSpPr>
        <p:spPr>
          <a:xfrm>
            <a:off x="12023993" y="7465922"/>
            <a:ext cx="4501572" cy="353093"/>
          </a:xfrm>
          <a:prstGeom prst="rect">
            <a:avLst/>
          </a:prstGeom>
        </p:spPr>
        <p:txBody>
          <a:bodyPr lIns="0" tIns="0" rIns="0" bIns="0" rtlCol="0" anchor="t">
            <a:spAutoFit/>
          </a:bodyPr>
          <a:lstStyle/>
          <a:p>
            <a:pPr algn="l">
              <a:lnSpc>
                <a:spcPts val="2859"/>
              </a:lnSpc>
            </a:pPr>
            <a:endParaRPr/>
          </a:p>
        </p:txBody>
      </p:sp>
      <p:sp>
        <p:nvSpPr>
          <p:cNvPr id="13" name="Freeform 13"/>
          <p:cNvSpPr/>
          <p:nvPr/>
        </p:nvSpPr>
        <p:spPr>
          <a:xfrm flipH="1">
            <a:off x="-1085763" y="0"/>
            <a:ext cx="4585506" cy="1625770"/>
          </a:xfrm>
          <a:custGeom>
            <a:avLst/>
            <a:gdLst/>
            <a:ahLst/>
            <a:cxnLst/>
            <a:rect l="l" t="t" r="r" b="b"/>
            <a:pathLst>
              <a:path w="4585506" h="1625770">
                <a:moveTo>
                  <a:pt x="4585507" y="0"/>
                </a:moveTo>
                <a:lnTo>
                  <a:pt x="0" y="0"/>
                </a:lnTo>
                <a:lnTo>
                  <a:pt x="0" y="1625770"/>
                </a:lnTo>
                <a:lnTo>
                  <a:pt x="4585507" y="1625770"/>
                </a:lnTo>
                <a:lnTo>
                  <a:pt x="4585507"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a:off x="10238100" y="7401497"/>
            <a:ext cx="4585506" cy="1625770"/>
          </a:xfrm>
          <a:custGeom>
            <a:avLst/>
            <a:gdLst/>
            <a:ahLst/>
            <a:cxnLst/>
            <a:rect l="l" t="t" r="r" b="b"/>
            <a:pathLst>
              <a:path w="4585506" h="1625770">
                <a:moveTo>
                  <a:pt x="0" y="0"/>
                </a:moveTo>
                <a:lnTo>
                  <a:pt x="4585506" y="0"/>
                </a:lnTo>
                <a:lnTo>
                  <a:pt x="4585506" y="1625771"/>
                </a:lnTo>
                <a:lnTo>
                  <a:pt x="0" y="16257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Freeform 15"/>
          <p:cNvSpPr/>
          <p:nvPr/>
        </p:nvSpPr>
        <p:spPr>
          <a:xfrm rot="641794">
            <a:off x="8923192" y="-178822"/>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TextBox 16"/>
          <p:cNvSpPr txBox="1"/>
          <p:nvPr/>
        </p:nvSpPr>
        <p:spPr>
          <a:xfrm>
            <a:off x="267210" y="2998448"/>
            <a:ext cx="9598432" cy="1533327"/>
          </a:xfrm>
          <a:prstGeom prst="rect">
            <a:avLst/>
          </a:prstGeom>
        </p:spPr>
        <p:txBody>
          <a:bodyPr lIns="0" tIns="0" rIns="0" bIns="0" rtlCol="0" anchor="t">
            <a:spAutoFit/>
          </a:bodyPr>
          <a:lstStyle/>
          <a:p>
            <a:pPr marL="734061" lvl="1" indent="-367031" algn="l">
              <a:lnSpc>
                <a:spcPts val="4080"/>
              </a:lnSpc>
              <a:buFont typeface="Arial"/>
              <a:buChar char="•"/>
            </a:pPr>
            <a:r>
              <a:rPr lang="en-US" sz="3400" b="1">
                <a:solidFill>
                  <a:srgbClr val="003EA8"/>
                </a:solidFill>
                <a:latin typeface="Muli Bold"/>
                <a:ea typeface="Muli Bold"/>
                <a:cs typeface="Muli Bold"/>
                <a:sym typeface="Muli Bold"/>
              </a:rPr>
              <a:t>Chọn đúng loại biểu đồ: Phù hợp với loại dữ liệu và mục tiêu phân tích.</a:t>
            </a:r>
          </a:p>
          <a:p>
            <a:pPr algn="l">
              <a:lnSpc>
                <a:spcPts val="4080"/>
              </a:lnSpc>
            </a:pPr>
            <a:endParaRPr lang="en-US" sz="3400" b="1">
              <a:solidFill>
                <a:srgbClr val="003EA8"/>
              </a:solidFill>
              <a:latin typeface="Muli Bold"/>
              <a:ea typeface="Muli Bold"/>
              <a:cs typeface="Muli Bold"/>
              <a:sym typeface="Muli Bold"/>
            </a:endParaRPr>
          </a:p>
        </p:txBody>
      </p:sp>
      <p:sp>
        <p:nvSpPr>
          <p:cNvPr id="17" name="TextBox 17"/>
          <p:cNvSpPr txBox="1"/>
          <p:nvPr/>
        </p:nvSpPr>
        <p:spPr>
          <a:xfrm>
            <a:off x="267210" y="4706603"/>
            <a:ext cx="9598432" cy="1533327"/>
          </a:xfrm>
          <a:prstGeom prst="rect">
            <a:avLst/>
          </a:prstGeom>
        </p:spPr>
        <p:txBody>
          <a:bodyPr lIns="0" tIns="0" rIns="0" bIns="0" rtlCol="0" anchor="t">
            <a:spAutoFit/>
          </a:bodyPr>
          <a:lstStyle/>
          <a:p>
            <a:pPr marL="734061" lvl="1" indent="-367031" algn="l">
              <a:lnSpc>
                <a:spcPts val="4080"/>
              </a:lnSpc>
              <a:buFont typeface="Arial"/>
              <a:buChar char="•"/>
            </a:pPr>
            <a:r>
              <a:rPr lang="en-US" sz="3400" b="1">
                <a:solidFill>
                  <a:srgbClr val="003EA8"/>
                </a:solidFill>
                <a:latin typeface="Muli Bold"/>
                <a:ea typeface="Muli Bold"/>
                <a:cs typeface="Muli Bold"/>
                <a:sym typeface="Muli Bold"/>
              </a:rPr>
              <a:t>Ghi nhãn đầy đủ: Có tiêu đề, nhãn trục, đơn vị đo, và chú thích khi cần.</a:t>
            </a:r>
          </a:p>
          <a:p>
            <a:pPr algn="l">
              <a:lnSpc>
                <a:spcPts val="4080"/>
              </a:lnSpc>
            </a:pPr>
            <a:endParaRPr lang="en-US" sz="3400" b="1">
              <a:solidFill>
                <a:srgbClr val="003EA8"/>
              </a:solidFill>
              <a:latin typeface="Muli Bold"/>
              <a:ea typeface="Muli Bold"/>
              <a:cs typeface="Muli Bold"/>
              <a:sym typeface="Muli Bold"/>
            </a:endParaRPr>
          </a:p>
        </p:txBody>
      </p:sp>
      <p:sp>
        <p:nvSpPr>
          <p:cNvPr id="18" name="TextBox 18"/>
          <p:cNvSpPr txBox="1"/>
          <p:nvPr/>
        </p:nvSpPr>
        <p:spPr>
          <a:xfrm>
            <a:off x="267210" y="6332373"/>
            <a:ext cx="9598432" cy="1533327"/>
          </a:xfrm>
          <a:prstGeom prst="rect">
            <a:avLst/>
          </a:prstGeom>
        </p:spPr>
        <p:txBody>
          <a:bodyPr lIns="0" tIns="0" rIns="0" bIns="0" rtlCol="0" anchor="t">
            <a:spAutoFit/>
          </a:bodyPr>
          <a:lstStyle/>
          <a:p>
            <a:pPr marL="734061" lvl="1" indent="-367031" algn="l">
              <a:lnSpc>
                <a:spcPts val="4080"/>
              </a:lnSpc>
              <a:buFont typeface="Arial"/>
              <a:buChar char="•"/>
            </a:pPr>
            <a:r>
              <a:rPr lang="en-US" sz="3400" b="1">
                <a:solidFill>
                  <a:srgbClr val="003EA8"/>
                </a:solidFill>
                <a:latin typeface="Muli Bold"/>
                <a:ea typeface="Muli Bold"/>
                <a:cs typeface="Muli Bold"/>
                <a:sym typeface="Muli Bold"/>
              </a:rPr>
              <a:t>Tỷ lệ trục hợp lý: Nên bắt đầu từ 0 để tránh sai lệch khi so sánh.</a:t>
            </a:r>
          </a:p>
          <a:p>
            <a:pPr algn="l">
              <a:lnSpc>
                <a:spcPts val="4080"/>
              </a:lnSpc>
            </a:pPr>
            <a:endParaRPr lang="en-US" sz="3400" b="1">
              <a:solidFill>
                <a:srgbClr val="003EA8"/>
              </a:solidFill>
              <a:latin typeface="Muli Bold"/>
              <a:ea typeface="Muli Bold"/>
              <a:cs typeface="Muli Bold"/>
              <a:sym typeface="Muli Bold"/>
            </a:endParaRPr>
          </a:p>
        </p:txBody>
      </p:sp>
      <p:sp>
        <p:nvSpPr>
          <p:cNvPr id="19" name="TextBox 19"/>
          <p:cNvSpPr txBox="1"/>
          <p:nvPr/>
        </p:nvSpPr>
        <p:spPr>
          <a:xfrm>
            <a:off x="159040" y="7828540"/>
            <a:ext cx="9598432" cy="2561894"/>
          </a:xfrm>
          <a:prstGeom prst="rect">
            <a:avLst/>
          </a:prstGeom>
        </p:spPr>
        <p:txBody>
          <a:bodyPr lIns="0" tIns="0" rIns="0" bIns="0" rtlCol="0" anchor="t">
            <a:spAutoFit/>
          </a:bodyPr>
          <a:lstStyle/>
          <a:p>
            <a:pPr marL="734061" lvl="1" indent="-367031" algn="l">
              <a:lnSpc>
                <a:spcPts val="4080"/>
              </a:lnSpc>
              <a:buFont typeface="Arial"/>
              <a:buChar char="•"/>
            </a:pPr>
            <a:r>
              <a:rPr lang="en-US" sz="3400" b="1">
                <a:solidFill>
                  <a:srgbClr val="003EA8"/>
                </a:solidFill>
                <a:latin typeface="Muli Bold"/>
                <a:ea typeface="Muli Bold"/>
                <a:cs typeface="Muli Bold"/>
                <a:sym typeface="Muli Bold"/>
              </a:rPr>
              <a:t>Sử dụng màu sắc có chủ đích: Dùng màu để phân biệt nhóm hoặc làm nổi bật thông tin quan trọng; tránh quá nhiều màu gây rối mắt.</a:t>
            </a:r>
          </a:p>
          <a:p>
            <a:pPr algn="l">
              <a:lnSpc>
                <a:spcPts val="4080"/>
              </a:lnSpc>
            </a:pPr>
            <a:endParaRPr lang="en-US" sz="3400" b="1">
              <a:solidFill>
                <a:srgbClr val="003EA8"/>
              </a:solidFill>
              <a:latin typeface="Muli Bold"/>
              <a:ea typeface="Muli Bold"/>
              <a:cs typeface="Muli Bold"/>
              <a:sym typeface="Muli Bold"/>
            </a:endParaRPr>
          </a:p>
        </p:txBody>
      </p:sp>
      <p:grpSp>
        <p:nvGrpSpPr>
          <p:cNvPr id="20" name="Group 20"/>
          <p:cNvGrpSpPr/>
          <p:nvPr/>
        </p:nvGrpSpPr>
        <p:grpSpPr>
          <a:xfrm>
            <a:off x="9865643" y="1891512"/>
            <a:ext cx="1903745" cy="1589019"/>
            <a:chOff x="0" y="0"/>
            <a:chExt cx="2538326" cy="2118692"/>
          </a:xfrm>
        </p:grpSpPr>
        <p:grpSp>
          <p:nvGrpSpPr>
            <p:cNvPr id="21" name="Group 21"/>
            <p:cNvGrpSpPr/>
            <p:nvPr/>
          </p:nvGrpSpPr>
          <p:grpSpPr>
            <a:xfrm>
              <a:off x="0" y="0"/>
              <a:ext cx="2538326" cy="2118692"/>
              <a:chOff x="0" y="0"/>
              <a:chExt cx="694491" cy="579678"/>
            </a:xfrm>
          </p:grpSpPr>
          <p:sp>
            <p:nvSpPr>
              <p:cNvPr id="22" name="Freeform 22"/>
              <p:cNvSpPr/>
              <p:nvPr/>
            </p:nvSpPr>
            <p:spPr>
              <a:xfrm>
                <a:off x="0" y="0"/>
                <a:ext cx="694491" cy="579678"/>
              </a:xfrm>
              <a:custGeom>
                <a:avLst/>
                <a:gdLst/>
                <a:ahLst/>
                <a:cxnLst/>
                <a:rect l="l" t="t" r="r" b="b"/>
                <a:pathLst>
                  <a:path w="694491" h="579678">
                    <a:moveTo>
                      <a:pt x="0" y="0"/>
                    </a:moveTo>
                    <a:lnTo>
                      <a:pt x="694491" y="0"/>
                    </a:lnTo>
                    <a:lnTo>
                      <a:pt x="694491" y="579678"/>
                    </a:lnTo>
                    <a:lnTo>
                      <a:pt x="0" y="579678"/>
                    </a:lnTo>
                    <a:close/>
                  </a:path>
                </a:pathLst>
              </a:custGeom>
              <a:solidFill>
                <a:srgbClr val="FFFFFF"/>
              </a:solidFill>
            </p:spPr>
            <p:txBody>
              <a:bodyPr/>
              <a:lstStyle/>
              <a:p>
                <a:endParaRPr lang="en-US"/>
              </a:p>
            </p:txBody>
          </p:sp>
        </p:grpSp>
        <p:sp>
          <p:nvSpPr>
            <p:cNvPr id="23" name="Freeform 23"/>
            <p:cNvSpPr/>
            <p:nvPr/>
          </p:nvSpPr>
          <p:spPr>
            <a:xfrm>
              <a:off x="651649" y="248767"/>
              <a:ext cx="1235028" cy="1621159"/>
            </a:xfrm>
            <a:custGeom>
              <a:avLst/>
              <a:gdLst/>
              <a:ahLst/>
              <a:cxnLst/>
              <a:rect l="l" t="t" r="r" b="b"/>
              <a:pathLst>
                <a:path w="1235028" h="1621159">
                  <a:moveTo>
                    <a:pt x="0" y="0"/>
                  </a:moveTo>
                  <a:lnTo>
                    <a:pt x="1235028" y="0"/>
                  </a:lnTo>
                  <a:lnTo>
                    <a:pt x="1235028" y="1621158"/>
                  </a:lnTo>
                  <a:lnTo>
                    <a:pt x="0" y="16211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grpSp>
        <p:nvGrpSpPr>
          <p:cNvPr id="24" name="Group 24"/>
          <p:cNvGrpSpPr/>
          <p:nvPr/>
        </p:nvGrpSpPr>
        <p:grpSpPr>
          <a:xfrm>
            <a:off x="10238100" y="4531775"/>
            <a:ext cx="1903745" cy="1589019"/>
            <a:chOff x="0" y="0"/>
            <a:chExt cx="2538326" cy="2118692"/>
          </a:xfrm>
        </p:grpSpPr>
        <p:grpSp>
          <p:nvGrpSpPr>
            <p:cNvPr id="25" name="Group 25"/>
            <p:cNvGrpSpPr/>
            <p:nvPr/>
          </p:nvGrpSpPr>
          <p:grpSpPr>
            <a:xfrm>
              <a:off x="0" y="0"/>
              <a:ext cx="2538326" cy="2118692"/>
              <a:chOff x="0" y="0"/>
              <a:chExt cx="694491" cy="579678"/>
            </a:xfrm>
          </p:grpSpPr>
          <p:sp>
            <p:nvSpPr>
              <p:cNvPr id="26" name="Freeform 26"/>
              <p:cNvSpPr/>
              <p:nvPr/>
            </p:nvSpPr>
            <p:spPr>
              <a:xfrm>
                <a:off x="0" y="0"/>
                <a:ext cx="694491" cy="579678"/>
              </a:xfrm>
              <a:custGeom>
                <a:avLst/>
                <a:gdLst/>
                <a:ahLst/>
                <a:cxnLst/>
                <a:rect l="l" t="t" r="r" b="b"/>
                <a:pathLst>
                  <a:path w="694491" h="579678">
                    <a:moveTo>
                      <a:pt x="0" y="0"/>
                    </a:moveTo>
                    <a:lnTo>
                      <a:pt x="694491" y="0"/>
                    </a:lnTo>
                    <a:lnTo>
                      <a:pt x="694491" y="579678"/>
                    </a:lnTo>
                    <a:lnTo>
                      <a:pt x="0" y="579678"/>
                    </a:lnTo>
                    <a:close/>
                  </a:path>
                </a:pathLst>
              </a:custGeom>
              <a:solidFill>
                <a:srgbClr val="FFFFFF"/>
              </a:solidFill>
            </p:spPr>
            <p:txBody>
              <a:bodyPr/>
              <a:lstStyle/>
              <a:p>
                <a:endParaRPr lang="en-US"/>
              </a:p>
            </p:txBody>
          </p:sp>
        </p:grpSp>
        <p:sp>
          <p:nvSpPr>
            <p:cNvPr id="27" name="Freeform 27"/>
            <p:cNvSpPr/>
            <p:nvPr/>
          </p:nvSpPr>
          <p:spPr>
            <a:xfrm>
              <a:off x="815669" y="319785"/>
              <a:ext cx="986978" cy="1479123"/>
            </a:xfrm>
            <a:custGeom>
              <a:avLst/>
              <a:gdLst/>
              <a:ahLst/>
              <a:cxnLst/>
              <a:rect l="l" t="t" r="r" b="b"/>
              <a:pathLst>
                <a:path w="986978" h="1479123">
                  <a:moveTo>
                    <a:pt x="0" y="0"/>
                  </a:moveTo>
                  <a:lnTo>
                    <a:pt x="986979" y="0"/>
                  </a:lnTo>
                  <a:lnTo>
                    <a:pt x="986979" y="1479122"/>
                  </a:lnTo>
                  <a:lnTo>
                    <a:pt x="0" y="14791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684687" y="262532"/>
            <a:ext cx="16445245" cy="964141"/>
            <a:chOff x="0" y="0"/>
            <a:chExt cx="5999270" cy="351721"/>
          </a:xfrm>
        </p:grpSpPr>
        <p:sp>
          <p:nvSpPr>
            <p:cNvPr id="4" name="Freeform 4"/>
            <p:cNvSpPr/>
            <p:nvPr/>
          </p:nvSpPr>
          <p:spPr>
            <a:xfrm>
              <a:off x="0" y="0"/>
              <a:ext cx="5999270" cy="351721"/>
            </a:xfrm>
            <a:custGeom>
              <a:avLst/>
              <a:gdLst/>
              <a:ahLst/>
              <a:cxnLst/>
              <a:rect l="l" t="t" r="r" b="b"/>
              <a:pathLst>
                <a:path w="5999270" h="351721">
                  <a:moveTo>
                    <a:pt x="0" y="0"/>
                  </a:moveTo>
                  <a:lnTo>
                    <a:pt x="5999270" y="0"/>
                  </a:lnTo>
                  <a:lnTo>
                    <a:pt x="5999270" y="351721"/>
                  </a:lnTo>
                  <a:lnTo>
                    <a:pt x="0" y="351721"/>
                  </a:lnTo>
                  <a:close/>
                </a:path>
              </a:pathLst>
            </a:custGeom>
            <a:solidFill>
              <a:srgbClr val="FFFFFF"/>
            </a:solidFill>
          </p:spPr>
          <p:txBody>
            <a:bodyPr/>
            <a:lstStyle/>
            <a:p>
              <a:endParaRPr lang="en-US"/>
            </a:p>
          </p:txBody>
        </p:sp>
      </p:grpSp>
      <p:grpSp>
        <p:nvGrpSpPr>
          <p:cNvPr id="5" name="Group 5"/>
          <p:cNvGrpSpPr/>
          <p:nvPr/>
        </p:nvGrpSpPr>
        <p:grpSpPr>
          <a:xfrm>
            <a:off x="905495" y="1678765"/>
            <a:ext cx="17076294" cy="8098293"/>
            <a:chOff x="0" y="0"/>
            <a:chExt cx="5058874" cy="2399130"/>
          </a:xfrm>
        </p:grpSpPr>
        <p:sp>
          <p:nvSpPr>
            <p:cNvPr id="6" name="Freeform 6"/>
            <p:cNvSpPr/>
            <p:nvPr/>
          </p:nvSpPr>
          <p:spPr>
            <a:xfrm>
              <a:off x="0" y="0"/>
              <a:ext cx="5058875" cy="2399130"/>
            </a:xfrm>
            <a:custGeom>
              <a:avLst/>
              <a:gdLst/>
              <a:ahLst/>
              <a:cxnLst/>
              <a:rect l="l" t="t" r="r" b="b"/>
              <a:pathLst>
                <a:path w="5058875" h="2399130">
                  <a:moveTo>
                    <a:pt x="0" y="0"/>
                  </a:moveTo>
                  <a:lnTo>
                    <a:pt x="5058875" y="0"/>
                  </a:lnTo>
                  <a:lnTo>
                    <a:pt x="5058875" y="2399130"/>
                  </a:lnTo>
                  <a:lnTo>
                    <a:pt x="0" y="2399130"/>
                  </a:lnTo>
                  <a:close/>
                </a:path>
              </a:pathLst>
            </a:custGeom>
            <a:solidFill>
              <a:srgbClr val="FFFFFF"/>
            </a:solidFill>
          </p:spPr>
          <p:txBody>
            <a:bodyPr/>
            <a:lstStyle/>
            <a:p>
              <a:endParaRPr lang="en-US"/>
            </a:p>
          </p:txBody>
        </p:sp>
      </p:grpSp>
      <p:sp>
        <p:nvSpPr>
          <p:cNvPr id="7" name="TextBox 7"/>
          <p:cNvSpPr txBox="1"/>
          <p:nvPr/>
        </p:nvSpPr>
        <p:spPr>
          <a:xfrm>
            <a:off x="684687" y="253007"/>
            <a:ext cx="17102479" cy="1228593"/>
          </a:xfrm>
          <a:prstGeom prst="rect">
            <a:avLst/>
          </a:prstGeom>
        </p:spPr>
        <p:txBody>
          <a:bodyPr lIns="0" tIns="0" rIns="0" bIns="0" rtlCol="0" anchor="t">
            <a:spAutoFit/>
          </a:bodyPr>
          <a:lstStyle/>
          <a:p>
            <a:pPr algn="ctr">
              <a:lnSpc>
                <a:spcPts val="4800"/>
              </a:lnSpc>
            </a:pPr>
            <a:r>
              <a:rPr lang="en-US" sz="4000" b="1">
                <a:solidFill>
                  <a:srgbClr val="003EA8"/>
                </a:solidFill>
                <a:latin typeface="Muli Bold"/>
                <a:ea typeface="Muli Bold"/>
                <a:cs typeface="Muli Bold"/>
                <a:sym typeface="Muli Bold"/>
              </a:rPr>
              <a:t>6. Code mẫu tạo biểu đồ đơn giản bằng Matplotlib</a:t>
            </a:r>
          </a:p>
          <a:p>
            <a:pPr algn="ctr">
              <a:lnSpc>
                <a:spcPts val="4800"/>
              </a:lnSpc>
            </a:pPr>
            <a:endParaRPr lang="en-US" sz="4000" b="1">
              <a:solidFill>
                <a:srgbClr val="003EA8"/>
              </a:solidFill>
              <a:latin typeface="Muli Bold"/>
              <a:ea typeface="Muli Bold"/>
              <a:cs typeface="Muli Bold"/>
              <a:sym typeface="Muli Bold"/>
            </a:endParaRPr>
          </a:p>
        </p:txBody>
      </p:sp>
      <p:grpSp>
        <p:nvGrpSpPr>
          <p:cNvPr id="8" name="Group 8"/>
          <p:cNvGrpSpPr/>
          <p:nvPr/>
        </p:nvGrpSpPr>
        <p:grpSpPr>
          <a:xfrm>
            <a:off x="1325914" y="2684764"/>
            <a:ext cx="15636173" cy="5693871"/>
            <a:chOff x="0" y="0"/>
            <a:chExt cx="20848230" cy="7591828"/>
          </a:xfrm>
        </p:grpSpPr>
        <p:sp>
          <p:nvSpPr>
            <p:cNvPr id="9" name="TextBox 9"/>
            <p:cNvSpPr txBox="1"/>
            <p:nvPr/>
          </p:nvSpPr>
          <p:spPr>
            <a:xfrm>
              <a:off x="0" y="-47625"/>
              <a:ext cx="20848230" cy="2303503"/>
            </a:xfrm>
            <a:prstGeom prst="rect">
              <a:avLst/>
            </a:prstGeom>
          </p:spPr>
          <p:txBody>
            <a:bodyPr lIns="0" tIns="0" rIns="0" bIns="0" rtlCol="0" anchor="t">
              <a:spAutoFit/>
            </a:bodyPr>
            <a:lstStyle/>
            <a:p>
              <a:pPr algn="l">
                <a:lnSpc>
                  <a:spcPts val="7007"/>
                </a:lnSpc>
              </a:pPr>
              <a:r>
                <a:rPr lang="en-US" sz="5390" b="1">
                  <a:solidFill>
                    <a:srgbClr val="003EA8"/>
                  </a:solidFill>
                  <a:latin typeface="Muli Ultra-Bold"/>
                  <a:ea typeface="Muli Ultra-Bold"/>
                  <a:cs typeface="Muli Ultra-Bold"/>
                  <a:sym typeface="Muli Ultra-Bold"/>
                </a:rPr>
                <a:t>Khái niệm cơ bản về Histogram:</a:t>
              </a:r>
            </a:p>
            <a:p>
              <a:pPr algn="l">
                <a:lnSpc>
                  <a:spcPts val="7007"/>
                </a:lnSpc>
              </a:pPr>
              <a:endParaRPr lang="en-US" sz="5390" b="1">
                <a:solidFill>
                  <a:srgbClr val="003EA8"/>
                </a:solidFill>
                <a:latin typeface="Muli Ultra-Bold"/>
                <a:ea typeface="Muli Ultra-Bold"/>
                <a:cs typeface="Muli Ultra-Bold"/>
                <a:sym typeface="Muli Ultra-Bold"/>
              </a:endParaRPr>
            </a:p>
          </p:txBody>
        </p:sp>
        <p:sp>
          <p:nvSpPr>
            <p:cNvPr id="10" name="TextBox 10"/>
            <p:cNvSpPr txBox="1"/>
            <p:nvPr/>
          </p:nvSpPr>
          <p:spPr>
            <a:xfrm>
              <a:off x="0" y="2420150"/>
              <a:ext cx="20848230" cy="5184065"/>
            </a:xfrm>
            <a:prstGeom prst="rect">
              <a:avLst/>
            </a:prstGeom>
          </p:spPr>
          <p:txBody>
            <a:bodyPr lIns="0" tIns="0" rIns="0" bIns="0" rtlCol="0" anchor="t">
              <a:spAutoFit/>
            </a:bodyPr>
            <a:lstStyle/>
            <a:p>
              <a:pPr marL="731530" lvl="1" indent="-365765" algn="l">
                <a:lnSpc>
                  <a:spcPts val="4404"/>
                </a:lnSpc>
                <a:buFont typeface="Arial"/>
                <a:buChar char="•"/>
              </a:pPr>
              <a:r>
                <a:rPr lang="en-US" sz="3388">
                  <a:solidFill>
                    <a:srgbClr val="000000"/>
                  </a:solidFill>
                  <a:latin typeface="Cabin"/>
                  <a:ea typeface="Cabin"/>
                  <a:cs typeface="Cabin"/>
                  <a:sym typeface="Cabin"/>
                </a:rPr>
                <a:t>Histogram (biểu đồ tần suất) là một công cụ trực quan hóa mạnh mẽ dùng để thể hiện sự phân bố của một tập dữ liệu số liên tục. Nó hoạt động bằng cách chia toàn bộ phạm vi giá trị của dữ liệu thành một loạt các khoảng (gọi là bins) có độ rộng bằng nhau, sau đó đếm xem có bao nhiêu điểm dữ liệu rơi vào mỗi khoảng đó. Chiều cao của mỗi cột trong histogram tương ứng với số lượng (tần suất) dữ liệu trong khoảng đó.</a:t>
              </a:r>
            </a:p>
            <a:p>
              <a:pPr algn="l">
                <a:lnSpc>
                  <a:spcPts val="4404"/>
                </a:lnSpc>
              </a:pPr>
              <a:endParaRPr lang="en-US" sz="3388">
                <a:solidFill>
                  <a:srgbClr val="000000"/>
                </a:solidFill>
                <a:latin typeface="Cabin"/>
                <a:ea typeface="Cabin"/>
                <a:cs typeface="Cabin"/>
                <a:sym typeface="Cabin"/>
              </a:endParaRPr>
            </a:p>
          </p:txBody>
        </p:sp>
      </p:grpSp>
      <p:sp>
        <p:nvSpPr>
          <p:cNvPr id="11" name="Freeform 11"/>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463879" y="-156776"/>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4011526" y="8735435"/>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684687" y="262532"/>
            <a:ext cx="16445245" cy="964141"/>
            <a:chOff x="0" y="0"/>
            <a:chExt cx="5999270" cy="351721"/>
          </a:xfrm>
        </p:grpSpPr>
        <p:sp>
          <p:nvSpPr>
            <p:cNvPr id="4" name="Freeform 4"/>
            <p:cNvSpPr/>
            <p:nvPr/>
          </p:nvSpPr>
          <p:spPr>
            <a:xfrm>
              <a:off x="0" y="0"/>
              <a:ext cx="5999270" cy="351721"/>
            </a:xfrm>
            <a:custGeom>
              <a:avLst/>
              <a:gdLst/>
              <a:ahLst/>
              <a:cxnLst/>
              <a:rect l="l" t="t" r="r" b="b"/>
              <a:pathLst>
                <a:path w="5999270" h="351721">
                  <a:moveTo>
                    <a:pt x="0" y="0"/>
                  </a:moveTo>
                  <a:lnTo>
                    <a:pt x="5999270" y="0"/>
                  </a:lnTo>
                  <a:lnTo>
                    <a:pt x="5999270" y="351721"/>
                  </a:lnTo>
                  <a:lnTo>
                    <a:pt x="0" y="351721"/>
                  </a:lnTo>
                  <a:close/>
                </a:path>
              </a:pathLst>
            </a:custGeom>
            <a:solidFill>
              <a:srgbClr val="FFFFFF"/>
            </a:solidFill>
          </p:spPr>
          <p:txBody>
            <a:bodyPr/>
            <a:lstStyle/>
            <a:p>
              <a:endParaRPr lang="en-US"/>
            </a:p>
          </p:txBody>
        </p:sp>
      </p:grpSp>
      <p:grpSp>
        <p:nvGrpSpPr>
          <p:cNvPr id="5" name="Group 5"/>
          <p:cNvGrpSpPr/>
          <p:nvPr/>
        </p:nvGrpSpPr>
        <p:grpSpPr>
          <a:xfrm>
            <a:off x="905495" y="1678765"/>
            <a:ext cx="17076294" cy="8098293"/>
            <a:chOff x="0" y="0"/>
            <a:chExt cx="5058874" cy="2399130"/>
          </a:xfrm>
        </p:grpSpPr>
        <p:sp>
          <p:nvSpPr>
            <p:cNvPr id="6" name="Freeform 6"/>
            <p:cNvSpPr/>
            <p:nvPr/>
          </p:nvSpPr>
          <p:spPr>
            <a:xfrm>
              <a:off x="0" y="0"/>
              <a:ext cx="5058875" cy="2399130"/>
            </a:xfrm>
            <a:custGeom>
              <a:avLst/>
              <a:gdLst/>
              <a:ahLst/>
              <a:cxnLst/>
              <a:rect l="l" t="t" r="r" b="b"/>
              <a:pathLst>
                <a:path w="5058875" h="2399130">
                  <a:moveTo>
                    <a:pt x="0" y="0"/>
                  </a:moveTo>
                  <a:lnTo>
                    <a:pt x="5058875" y="0"/>
                  </a:lnTo>
                  <a:lnTo>
                    <a:pt x="5058875" y="2399130"/>
                  </a:lnTo>
                  <a:lnTo>
                    <a:pt x="0" y="2399130"/>
                  </a:lnTo>
                  <a:close/>
                </a:path>
              </a:pathLst>
            </a:custGeom>
            <a:solidFill>
              <a:srgbClr val="FFFFFF"/>
            </a:solidFill>
          </p:spPr>
          <p:txBody>
            <a:bodyPr/>
            <a:lstStyle/>
            <a:p>
              <a:endParaRPr lang="en-US"/>
            </a:p>
          </p:txBody>
        </p:sp>
      </p:grpSp>
      <p:sp>
        <p:nvSpPr>
          <p:cNvPr id="7" name="TextBox 7"/>
          <p:cNvSpPr txBox="1"/>
          <p:nvPr/>
        </p:nvSpPr>
        <p:spPr>
          <a:xfrm>
            <a:off x="684687" y="253007"/>
            <a:ext cx="17102479" cy="1228593"/>
          </a:xfrm>
          <a:prstGeom prst="rect">
            <a:avLst/>
          </a:prstGeom>
        </p:spPr>
        <p:txBody>
          <a:bodyPr lIns="0" tIns="0" rIns="0" bIns="0" rtlCol="0" anchor="t">
            <a:spAutoFit/>
          </a:bodyPr>
          <a:lstStyle/>
          <a:p>
            <a:pPr algn="ctr">
              <a:lnSpc>
                <a:spcPts val="4800"/>
              </a:lnSpc>
            </a:pPr>
            <a:r>
              <a:rPr lang="en-US" sz="4000" b="1">
                <a:solidFill>
                  <a:srgbClr val="003EA8"/>
                </a:solidFill>
                <a:latin typeface="Muli Bold"/>
                <a:ea typeface="Muli Bold"/>
                <a:cs typeface="Muli Bold"/>
                <a:sym typeface="Muli Bold"/>
              </a:rPr>
              <a:t>6. Code mẫu tạo biểu đồ đơn giản bằng Matplotlib</a:t>
            </a:r>
          </a:p>
          <a:p>
            <a:pPr algn="ctr">
              <a:lnSpc>
                <a:spcPts val="4800"/>
              </a:lnSpc>
            </a:pPr>
            <a:endParaRPr lang="en-US" sz="4000" b="1">
              <a:solidFill>
                <a:srgbClr val="003EA8"/>
              </a:solidFill>
              <a:latin typeface="Muli Bold"/>
              <a:ea typeface="Muli Bold"/>
              <a:cs typeface="Muli Bold"/>
              <a:sym typeface="Muli Bold"/>
            </a:endParaRPr>
          </a:p>
        </p:txBody>
      </p:sp>
      <p:grpSp>
        <p:nvGrpSpPr>
          <p:cNvPr id="8" name="Group 8"/>
          <p:cNvGrpSpPr/>
          <p:nvPr/>
        </p:nvGrpSpPr>
        <p:grpSpPr>
          <a:xfrm>
            <a:off x="1325914" y="2684764"/>
            <a:ext cx="15636173" cy="5136370"/>
            <a:chOff x="0" y="0"/>
            <a:chExt cx="20848230" cy="6848493"/>
          </a:xfrm>
        </p:grpSpPr>
        <p:sp>
          <p:nvSpPr>
            <p:cNvPr id="9" name="TextBox 9"/>
            <p:cNvSpPr txBox="1"/>
            <p:nvPr/>
          </p:nvSpPr>
          <p:spPr>
            <a:xfrm>
              <a:off x="0" y="-47625"/>
              <a:ext cx="20848230" cy="2303503"/>
            </a:xfrm>
            <a:prstGeom prst="rect">
              <a:avLst/>
            </a:prstGeom>
          </p:spPr>
          <p:txBody>
            <a:bodyPr lIns="0" tIns="0" rIns="0" bIns="0" rtlCol="0" anchor="t">
              <a:spAutoFit/>
            </a:bodyPr>
            <a:lstStyle/>
            <a:p>
              <a:pPr algn="l">
                <a:lnSpc>
                  <a:spcPts val="7007"/>
                </a:lnSpc>
              </a:pPr>
              <a:r>
                <a:rPr lang="en-US" sz="5390" b="1">
                  <a:solidFill>
                    <a:srgbClr val="003EA8"/>
                  </a:solidFill>
                  <a:latin typeface="Muli Ultra-Bold"/>
                  <a:ea typeface="Muli Ultra-Bold"/>
                  <a:cs typeface="Muli Ultra-Bold"/>
                  <a:sym typeface="Muli Ultra-Bold"/>
                </a:rPr>
                <a:t>Khi nào nên sử dụng Histogram?</a:t>
              </a:r>
            </a:p>
            <a:p>
              <a:pPr algn="l">
                <a:lnSpc>
                  <a:spcPts val="7007"/>
                </a:lnSpc>
              </a:pPr>
              <a:endParaRPr lang="en-US" sz="5390" b="1">
                <a:solidFill>
                  <a:srgbClr val="003EA8"/>
                </a:solidFill>
                <a:latin typeface="Muli Ultra-Bold"/>
                <a:ea typeface="Muli Ultra-Bold"/>
                <a:cs typeface="Muli Ultra-Bold"/>
                <a:sym typeface="Muli Ultra-Bold"/>
              </a:endParaRPr>
            </a:p>
          </p:txBody>
        </p:sp>
        <p:sp>
          <p:nvSpPr>
            <p:cNvPr id="10" name="TextBox 10"/>
            <p:cNvSpPr txBox="1"/>
            <p:nvPr/>
          </p:nvSpPr>
          <p:spPr>
            <a:xfrm>
              <a:off x="0" y="2420150"/>
              <a:ext cx="20848230" cy="4440731"/>
            </a:xfrm>
            <a:prstGeom prst="rect">
              <a:avLst/>
            </a:prstGeom>
          </p:spPr>
          <p:txBody>
            <a:bodyPr lIns="0" tIns="0" rIns="0" bIns="0" rtlCol="0" anchor="t">
              <a:spAutoFit/>
            </a:bodyPr>
            <a:lstStyle/>
            <a:p>
              <a:pPr marL="731530" lvl="1" indent="-365765" algn="l">
                <a:lnSpc>
                  <a:spcPts val="4404"/>
                </a:lnSpc>
                <a:buFont typeface="Arial"/>
                <a:buChar char="•"/>
              </a:pPr>
              <a:r>
                <a:rPr lang="en-US" sz="3388">
                  <a:solidFill>
                    <a:srgbClr val="000000"/>
                  </a:solidFill>
                  <a:latin typeface="Cabin"/>
                  <a:ea typeface="Cabin"/>
                  <a:cs typeface="Cabin"/>
                  <a:sym typeface="Cabin"/>
                </a:rPr>
                <a:t>Bạn nên sử dụng histogram khi muốn trả lời các câu hỏi như:</a:t>
              </a:r>
            </a:p>
            <a:p>
              <a:pPr marL="731530" lvl="1" indent="-365765" algn="l">
                <a:lnSpc>
                  <a:spcPts val="4404"/>
                </a:lnSpc>
                <a:buFont typeface="Arial"/>
                <a:buChar char="•"/>
              </a:pPr>
              <a:r>
                <a:rPr lang="en-US" sz="3388">
                  <a:solidFill>
                    <a:srgbClr val="000000"/>
                  </a:solidFill>
                  <a:latin typeface="Cabin"/>
                  <a:ea typeface="Cabin"/>
                  <a:cs typeface="Cabin"/>
                  <a:sym typeface="Cabin"/>
                </a:rPr>
                <a:t>Dữ liệu của tôi trông như thế nào? Nó có đối xứng không?</a:t>
              </a:r>
            </a:p>
            <a:p>
              <a:pPr marL="731530" lvl="1" indent="-365765" algn="l">
                <a:lnSpc>
                  <a:spcPts val="4404"/>
                </a:lnSpc>
                <a:buFont typeface="Arial"/>
                <a:buChar char="•"/>
              </a:pPr>
              <a:r>
                <a:rPr lang="en-US" sz="3388">
                  <a:solidFill>
                    <a:srgbClr val="000000"/>
                  </a:solidFill>
                  <a:latin typeface="Cabin"/>
                  <a:ea typeface="Cabin"/>
                  <a:cs typeface="Cabin"/>
                  <a:sym typeface="Cabin"/>
                </a:rPr>
                <a:t>Đa số các giá trị tập trung ở đâu?</a:t>
              </a:r>
            </a:p>
            <a:p>
              <a:pPr marL="731530" lvl="1" indent="-365765" algn="l">
                <a:lnSpc>
                  <a:spcPts val="4404"/>
                </a:lnSpc>
                <a:buFont typeface="Arial"/>
                <a:buChar char="•"/>
              </a:pPr>
              <a:r>
                <a:rPr lang="en-US" sz="3388">
                  <a:solidFill>
                    <a:srgbClr val="000000"/>
                  </a:solidFill>
                  <a:latin typeface="Cabin"/>
                  <a:ea typeface="Cabin"/>
                  <a:cs typeface="Cabin"/>
                  <a:sym typeface="Cabin"/>
                </a:rPr>
                <a:t>Dữ liệu có bị lệch về phía giá trị cao hay thấp không?</a:t>
              </a:r>
            </a:p>
            <a:p>
              <a:pPr marL="731530" lvl="1" indent="-365765" algn="l">
                <a:lnSpc>
                  <a:spcPts val="4404"/>
                </a:lnSpc>
                <a:buFont typeface="Arial"/>
                <a:buChar char="•"/>
              </a:pPr>
              <a:r>
                <a:rPr lang="en-US" sz="3388">
                  <a:solidFill>
                    <a:srgbClr val="000000"/>
                  </a:solidFill>
                  <a:latin typeface="Cabin"/>
                  <a:ea typeface="Cabin"/>
                  <a:cs typeface="Cabin"/>
                  <a:sym typeface="Cabin"/>
                </a:rPr>
                <a:t>Có các đỉnh (peaks) nào trong dữ liệu không?</a:t>
              </a:r>
            </a:p>
            <a:p>
              <a:pPr algn="l">
                <a:lnSpc>
                  <a:spcPts val="4404"/>
                </a:lnSpc>
              </a:pPr>
              <a:endParaRPr lang="en-US" sz="3388">
                <a:solidFill>
                  <a:srgbClr val="000000"/>
                </a:solidFill>
                <a:latin typeface="Cabin"/>
                <a:ea typeface="Cabin"/>
                <a:cs typeface="Cabin"/>
                <a:sym typeface="Cabin"/>
              </a:endParaRPr>
            </a:p>
          </p:txBody>
        </p:sp>
      </p:grpSp>
      <p:sp>
        <p:nvSpPr>
          <p:cNvPr id="11" name="Freeform 11"/>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463879" y="-156776"/>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4011526" y="8735435"/>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2514</Words>
  <Application>Microsoft Office PowerPoint</Application>
  <PresentationFormat>Custom</PresentationFormat>
  <Paragraphs>171</Paragraphs>
  <Slides>34</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Arial</vt:lpstr>
      <vt:lpstr>Muli</vt:lpstr>
      <vt:lpstr>Cabin Bold</vt:lpstr>
      <vt:lpstr>Times New Roman MT Bold</vt:lpstr>
      <vt:lpstr>Cabin Bold Italics</vt:lpstr>
      <vt:lpstr>Calibri</vt:lpstr>
      <vt:lpstr>Times New Roman MT</vt:lpstr>
      <vt:lpstr>Noto Serif Display</vt:lpstr>
      <vt:lpstr>Cabin</vt:lpstr>
      <vt:lpstr>Muli Ultra-Bold</vt:lpstr>
      <vt:lpstr>DejaVu Serif Bold</vt:lpstr>
      <vt:lpstr>Muli Bold</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hải quân Trắng Đen Vẽ nguệch ngoạc Kế hoạch Kinh doanh Bản thuyết trình Kinh doanh</dc:title>
  <cp:lastModifiedBy>Đỗ Hữu Lộc</cp:lastModifiedBy>
  <cp:revision>2</cp:revision>
  <dcterms:created xsi:type="dcterms:W3CDTF">2006-08-16T00:00:00Z</dcterms:created>
  <dcterms:modified xsi:type="dcterms:W3CDTF">2025-10-07T13:30:09Z</dcterms:modified>
  <dc:identifier>DAG1HJzUr0Y</dc:identifier>
</cp:coreProperties>
</file>